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tif" ContentType="image/t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338" r:id="rId2"/>
    <p:sldId id="339" r:id="rId3"/>
    <p:sldId id="397" r:id="rId4"/>
    <p:sldId id="395" r:id="rId5"/>
    <p:sldId id="396" r:id="rId6"/>
    <p:sldId id="399" r:id="rId7"/>
    <p:sldId id="425" r:id="rId8"/>
    <p:sldId id="400" r:id="rId9"/>
    <p:sldId id="402" r:id="rId10"/>
    <p:sldId id="404" r:id="rId11"/>
    <p:sldId id="422" r:id="rId12"/>
    <p:sldId id="405" r:id="rId13"/>
    <p:sldId id="423" r:id="rId14"/>
    <p:sldId id="406" r:id="rId15"/>
    <p:sldId id="379" r:id="rId16"/>
    <p:sldId id="380" r:id="rId17"/>
    <p:sldId id="398" r:id="rId18"/>
    <p:sldId id="413" r:id="rId19"/>
    <p:sldId id="424" r:id="rId20"/>
    <p:sldId id="414" r:id="rId21"/>
    <p:sldId id="415" r:id="rId22"/>
    <p:sldId id="416" r:id="rId23"/>
    <p:sldId id="417" r:id="rId24"/>
    <p:sldId id="418" r:id="rId25"/>
    <p:sldId id="419" r:id="rId26"/>
    <p:sldId id="430" r:id="rId27"/>
    <p:sldId id="431" r:id="rId28"/>
    <p:sldId id="407" r:id="rId29"/>
    <p:sldId id="411" r:id="rId30"/>
    <p:sldId id="412" r:id="rId31"/>
    <p:sldId id="428" r:id="rId32"/>
    <p:sldId id="429" r:id="rId33"/>
  </p:sldIdLst>
  <p:sldSz cx="9144000" cy="5143500" type="screen16x9"/>
  <p:notesSz cx="6858000" cy="9144000"/>
  <p:defaultTextStyle>
    <a:lvl1pPr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1pPr>
    <a:lvl2pPr indent="4572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2pPr>
    <a:lvl3pPr indent="9144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3pPr>
    <a:lvl4pPr indent="13716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4pPr>
    <a:lvl5pPr indent="18288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5pPr>
    <a:lvl6pPr indent="22860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6pPr>
    <a:lvl7pPr indent="27432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7pPr>
    <a:lvl8pPr indent="32004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8pPr>
    <a:lvl9pPr indent="36576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928A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D4D4D"/>
              </a:solidFill>
              <a:prstDash val="solid"/>
              <a:round/>
            </a:ln>
          </a:top>
          <a:bottom>
            <a:ln w="254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D4D4D"/>
              </a:solidFill>
              <a:prstDash val="solid"/>
              <a:round/>
            </a:ln>
          </a:top>
          <a:bottom>
            <a:ln w="254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928A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BD9"/>
          </a:solidFill>
        </a:fill>
      </a:tcStyle>
    </a:wholeTbl>
    <a:band2H>
      <a:tcTxStyle/>
      <a:tcStyle>
        <a:tcBdr/>
        <a:fill>
          <a:solidFill>
            <a:srgbClr val="E7EEED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3928A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3928A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3928A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AD6CD"/>
          </a:solidFill>
        </a:fill>
      </a:tcStyle>
    </a:wholeTbl>
    <a:band2H>
      <a:tcTxStyle/>
      <a:tcStyle>
        <a:tcBdr/>
        <a:fill>
          <a:solidFill>
            <a:srgbClr val="FCECE7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7C3A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7C3A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7C3A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D1DA"/>
          </a:solidFill>
        </a:fill>
      </a:tcStyle>
    </a:wholeTbl>
    <a:band2H>
      <a:tcTxStyle/>
      <a:tcStyle>
        <a:tcBdr/>
        <a:fill>
          <a:solidFill>
            <a:srgbClr val="EBE9ED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05D8B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05D8B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05D8B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CFCF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D4D4D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D4D4D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D4D4D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4D4D4D"/>
              </a:solidFill>
              <a:prstDash val="solid"/>
              <a:round/>
            </a:ln>
          </a:left>
          <a:right>
            <a:ln w="12700" cap="flat">
              <a:solidFill>
                <a:srgbClr val="4D4D4D"/>
              </a:solidFill>
              <a:prstDash val="solid"/>
              <a:round/>
            </a:ln>
          </a:right>
          <a:top>
            <a:ln w="12700" cap="flat">
              <a:solidFill>
                <a:srgbClr val="4D4D4D"/>
              </a:solidFill>
              <a:prstDash val="solid"/>
              <a:round/>
            </a:ln>
          </a:top>
          <a:bottom>
            <a:ln w="127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solidFill>
                <a:srgbClr val="4D4D4D"/>
              </a:solidFill>
              <a:prstDash val="solid"/>
              <a:round/>
            </a:ln>
          </a:insideH>
          <a:insideV>
            <a:ln w="12700" cap="flat">
              <a:solidFill>
                <a:srgbClr val="4D4D4D"/>
              </a:solidFill>
              <a:prstDash val="solid"/>
              <a:round/>
            </a:ln>
          </a:insideV>
        </a:tcBdr>
        <a:fill>
          <a:solidFill>
            <a:srgbClr val="4D4D4D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4D4D4D"/>
              </a:solidFill>
              <a:prstDash val="solid"/>
              <a:round/>
            </a:ln>
          </a:left>
          <a:right>
            <a:ln w="12700" cap="flat">
              <a:solidFill>
                <a:srgbClr val="4D4D4D"/>
              </a:solidFill>
              <a:prstDash val="solid"/>
              <a:round/>
            </a:ln>
          </a:right>
          <a:top>
            <a:ln w="12700" cap="flat">
              <a:solidFill>
                <a:srgbClr val="4D4D4D"/>
              </a:solidFill>
              <a:prstDash val="solid"/>
              <a:round/>
            </a:ln>
          </a:top>
          <a:bottom>
            <a:ln w="127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solidFill>
                <a:srgbClr val="4D4D4D"/>
              </a:solidFill>
              <a:prstDash val="solid"/>
              <a:round/>
            </a:ln>
          </a:insideH>
          <a:insideV>
            <a:ln w="12700" cap="flat">
              <a:solidFill>
                <a:srgbClr val="4D4D4D"/>
              </a:solidFill>
              <a:prstDash val="solid"/>
              <a:round/>
            </a:ln>
          </a:insideV>
        </a:tcBdr>
        <a:fill>
          <a:solidFill>
            <a:srgbClr val="4D4D4D">
              <a:alpha val="20000"/>
            </a:srgbClr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4D4D4D"/>
              </a:solidFill>
              <a:prstDash val="solid"/>
              <a:round/>
            </a:ln>
          </a:left>
          <a:right>
            <a:ln w="12700" cap="flat">
              <a:solidFill>
                <a:srgbClr val="4D4D4D"/>
              </a:solidFill>
              <a:prstDash val="solid"/>
              <a:round/>
            </a:ln>
          </a:right>
          <a:top>
            <a:ln w="50800" cap="flat">
              <a:solidFill>
                <a:srgbClr val="4D4D4D"/>
              </a:solidFill>
              <a:prstDash val="solid"/>
              <a:round/>
            </a:ln>
          </a:top>
          <a:bottom>
            <a:ln w="127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solidFill>
                <a:srgbClr val="4D4D4D"/>
              </a:solidFill>
              <a:prstDash val="solid"/>
              <a:round/>
            </a:ln>
          </a:insideH>
          <a:insideV>
            <a:ln w="12700" cap="flat">
              <a:solidFill>
                <a:srgbClr val="4D4D4D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4D4D4D"/>
              </a:solidFill>
              <a:prstDash val="solid"/>
              <a:round/>
            </a:ln>
          </a:left>
          <a:right>
            <a:ln w="12700" cap="flat">
              <a:solidFill>
                <a:srgbClr val="4D4D4D"/>
              </a:solidFill>
              <a:prstDash val="solid"/>
              <a:round/>
            </a:ln>
          </a:right>
          <a:top>
            <a:ln w="12700" cap="flat">
              <a:solidFill>
                <a:srgbClr val="4D4D4D"/>
              </a:solidFill>
              <a:prstDash val="solid"/>
              <a:round/>
            </a:ln>
          </a:top>
          <a:bottom>
            <a:ln w="254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solidFill>
                <a:srgbClr val="4D4D4D"/>
              </a:solidFill>
              <a:prstDash val="solid"/>
              <a:round/>
            </a:ln>
          </a:insideH>
          <a:insideV>
            <a:ln w="12700" cap="flat">
              <a:solidFill>
                <a:srgbClr val="4D4D4D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807" autoAdjust="0"/>
  </p:normalViewPr>
  <p:slideViewPr>
    <p:cSldViewPr snapToGrid="0" snapToObjects="1">
      <p:cViewPr>
        <p:scale>
          <a:sx n="141" d="100"/>
          <a:sy n="141" d="100"/>
        </p:scale>
        <p:origin x="-616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90" name="Shape 1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99766499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1pPr>
    <a:lvl2pPr indent="2286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2pPr>
    <a:lvl3pPr indent="4572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3pPr>
    <a:lvl4pPr indent="6858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4pPr>
    <a:lvl5pPr indent="9144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5pPr>
    <a:lvl6pPr indent="11430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6pPr>
    <a:lvl7pPr indent="13716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7pPr>
    <a:lvl8pPr indent="16002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8pPr>
    <a:lvl9pPr indent="18288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366713" y="50184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1" name="image1.png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solidFill/>
            <a:round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890587" y="27031"/>
            <a:ext cx="7620001" cy="2292305"/>
          </a:xfrm>
          <a:prstGeom prst="rect">
            <a:avLst/>
          </a:prstGeom>
        </p:spPr>
        <p:txBody>
          <a:bodyPr anchor="b"/>
          <a:lstStyle>
            <a:lvl1pPr>
              <a:defRPr sz="3600" b="1">
                <a:solidFill>
                  <a:srgbClr val="F16F3B"/>
                </a:solidFill>
                <a:uFill>
                  <a:solidFill>
                    <a:srgbClr val="F16F3B"/>
                  </a:solidFill>
                </a:u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3600" b="1">
                <a:solidFill>
                  <a:srgbClr val="F16F3B"/>
                </a:solidFill>
                <a:uFill>
                  <a:solidFill>
                    <a:srgbClr val="F16F3B"/>
                  </a:solidFill>
                </a:uFill>
              </a:rP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890587" y="2633384"/>
            <a:ext cx="7620001" cy="104233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Five</a:t>
            </a:r>
          </a:p>
        </p:txBody>
      </p:sp>
      <p:sp>
        <p:nvSpPr>
          <p:cNvPr id="15" name="Shape 15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sp>
        <p:nvSpPr>
          <p:cNvPr id="17" name="Shape 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1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Content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73" name="Shape 73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74" name="leftmedia.gif"/>
          <p:cNvPicPr/>
          <p:nvPr/>
        </p:nvPicPr>
        <p:blipFill>
          <a:blip/>
          <a:srcRect/>
          <a:stretch>
            <a:fillRect/>
          </a:stretch>
        </p:blipFill>
        <p:spPr>
          <a:xfrm>
            <a:off x="373941" y="1063724"/>
            <a:ext cx="2080364" cy="3390901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76" name="Shape 76"/>
          <p:cNvSpPr>
            <a:spLocks noGrp="1"/>
          </p:cNvSpPr>
          <p:nvPr>
            <p:ph type="body" idx="1"/>
          </p:nvPr>
        </p:nvSpPr>
        <p:spPr>
          <a:xfrm>
            <a:off x="2728914" y="1074737"/>
            <a:ext cx="6045201" cy="34290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pic>
        <p:nvPicPr>
          <p:cNvPr id="7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Subtitle, Content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80" name="Shape 8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46037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82" name="Shape 82"/>
          <p:cNvSpPr>
            <a:spLocks noGrp="1"/>
          </p:cNvSpPr>
          <p:nvPr>
            <p:ph type="body" idx="1"/>
          </p:nvPr>
        </p:nvSpPr>
        <p:spPr>
          <a:xfrm>
            <a:off x="366713" y="785812"/>
            <a:ext cx="8410576" cy="3462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000"/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 sz="2000"/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 sz="2000"/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 sz="2000"/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 sz="20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83" name="Shape 83"/>
          <p:cNvSpPr/>
          <p:nvPr/>
        </p:nvSpPr>
        <p:spPr>
          <a:xfrm>
            <a:off x="366713" y="5021495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8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45719" rIns="45719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89" name="Shape 8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420528"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90" name="Shape 90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9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oter Ba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366713" y="50184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97" name="image1.png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Shape 9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solidFill/>
            <a:round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00" name="Shape 1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02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cop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/>
          </p:cNvSpPr>
          <p:nvPr>
            <p:ph type="title"/>
          </p:nvPr>
        </p:nvSpPr>
        <p:spPr>
          <a:xfrm>
            <a:off x="890587" y="27031"/>
            <a:ext cx="7620001" cy="2292305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rgbClr val="F06E40"/>
                </a:solidFill>
                <a:uFill>
                  <a:solidFill>
                    <a:srgbClr val="F16F3B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F06E40"/>
                </a:solidFill>
                <a:uFill>
                  <a:solidFill>
                    <a:srgbClr val="F16F3B"/>
                  </a:solidFill>
                </a:uFill>
              </a:rPr>
              <a:t>Title Text</a:t>
            </a:r>
          </a:p>
        </p:txBody>
      </p:sp>
      <p:sp>
        <p:nvSpPr>
          <p:cNvPr id="109" name="Shape 109"/>
          <p:cNvSpPr>
            <a:spLocks noGrp="1"/>
          </p:cNvSpPr>
          <p:nvPr>
            <p:ph type="body" idx="1"/>
          </p:nvPr>
        </p:nvSpPr>
        <p:spPr>
          <a:xfrm>
            <a:off x="890587" y="2633384"/>
            <a:ext cx="7620001" cy="104233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Five</a:t>
            </a:r>
          </a:p>
        </p:txBody>
      </p:sp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13" name="Picture 112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115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cop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890587" y="27031"/>
            <a:ext cx="7620001" cy="2292305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rgbClr val="F06E40"/>
                </a:solidFill>
                <a:uFill>
                  <a:solidFill>
                    <a:srgbClr val="F16F3B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F06E40"/>
                </a:solidFill>
                <a:uFill>
                  <a:solidFill>
                    <a:srgbClr val="F16F3B"/>
                  </a:solidFill>
                </a:uFill>
              </a:rPr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idx="1"/>
          </p:nvPr>
        </p:nvSpPr>
        <p:spPr>
          <a:xfrm>
            <a:off x="890587" y="2633384"/>
            <a:ext cx="7620001" cy="104233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Five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22" name="Picture 121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12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oter Ba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29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votal_Teal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3432" y="4813732"/>
            <a:ext cx="952501" cy="37298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oter Ba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69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366713" y="50184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22" name="image1.png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hape 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solidFill/>
            <a:round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xfrm>
            <a:off x="1017587" y="1739235"/>
            <a:ext cx="6048378" cy="621379"/>
          </a:xfrm>
          <a:prstGeom prst="rect">
            <a:avLst/>
          </a:prstGeom>
        </p:spPr>
        <p:txBody>
          <a:bodyPr anchor="b"/>
          <a:lstStyle>
            <a:lvl1pPr>
              <a:defRPr sz="4400">
                <a:solidFill>
                  <a:srgbClr val="F27C3A"/>
                </a:solidFill>
                <a:uFill>
                  <a:solidFill>
                    <a:srgbClr val="F27C3A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27C3A"/>
                </a:solidFill>
                <a:uFill>
                  <a:solidFill>
                    <a:srgbClr val="F27C3A"/>
                  </a:solidFill>
                </a:uFill>
              </a:rPr>
              <a:t>Title Text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1026052" y="2447127"/>
            <a:ext cx="6048376" cy="561182"/>
          </a:xfrm>
          <a:prstGeom prst="rect">
            <a:avLst/>
          </a:prstGeom>
        </p:spPr>
        <p:txBody>
          <a:bodyPr/>
          <a:lstStyle>
            <a:lvl1pPr>
              <a:buClrTx/>
              <a:buSzTx/>
              <a:buFontTx/>
              <a:buNone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1pPr>
            <a:lvl2pPr marL="228600" indent="228600">
              <a:buClrTx/>
              <a:buSzTx/>
              <a:buFontTx/>
              <a:buNone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2pPr>
            <a:lvl3pPr marL="1234439" indent="-320039">
              <a:buClrTx/>
              <a:buFontTx/>
              <a:buChar char="•"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3pPr>
            <a:lvl4pPr marL="1727200" indent="-355600">
              <a:buClrTx/>
              <a:buFontTx/>
              <a:buChar char="–"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4pPr>
            <a:lvl5pPr marL="2184400" indent="-355600">
              <a:buClrTx/>
              <a:buFontTx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Five</a:t>
            </a:r>
          </a:p>
        </p:txBody>
      </p:sp>
      <p:sp>
        <p:nvSpPr>
          <p:cNvPr id="27" name="Shape 27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29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votal Title Slide">
    <p:bg>
      <p:bgPr>
        <a:solidFill>
          <a:srgbClr val="3392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87" name="Shape 187"/>
          <p:cNvSpPr/>
          <p:nvPr/>
        </p:nvSpPr>
        <p:spPr>
          <a:xfrm>
            <a:off x="1701800" y="3094038"/>
            <a:ext cx="5689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F27C3A"/>
                </a:solidFill>
                <a:uFill>
                  <a:solidFill>
                    <a:srgbClr val="F27C3A"/>
                  </a:solidFill>
                </a:uFill>
              </a:rPr>
              <a:t>A NEW PLATFORM </a:t>
            </a: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FOR A NEW ERA</a:t>
            </a:r>
          </a:p>
        </p:txBody>
      </p:sp>
      <p:pic>
        <p:nvPicPr>
          <p:cNvPr id="18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4850" y="1658938"/>
            <a:ext cx="5194300" cy="127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0"/>
            <a:ext cx="9144000" cy="2168501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FBFBF">
                  <a:alpha val="61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/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xfrm>
            <a:off x="2728911" y="1003399"/>
            <a:ext cx="6048378" cy="1222276"/>
          </a:xfrm>
          <a:prstGeom prst="rect">
            <a:avLst/>
          </a:prstGeom>
        </p:spPr>
        <p:txBody>
          <a:bodyPr anchor="b"/>
          <a:lstStyle>
            <a:lvl1pPr>
              <a:defRPr sz="4400"/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2728913" y="2455863"/>
            <a:ext cx="6048376" cy="18923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ClrTx/>
              <a:buSzTx/>
              <a:buFontTx/>
              <a:buNone/>
              <a:defRPr sz="2800"/>
            </a:lvl1pPr>
            <a:lvl2pPr marL="0" indent="457200">
              <a:spcBef>
                <a:spcPts val="600"/>
              </a:spcBef>
              <a:buClrTx/>
              <a:buSzTx/>
              <a:buFontTx/>
              <a:buNone/>
              <a:defRPr sz="2800"/>
            </a:lvl2pPr>
            <a:lvl3pPr marL="0" indent="914400">
              <a:spcBef>
                <a:spcPts val="600"/>
              </a:spcBef>
              <a:buClrTx/>
              <a:buSzTx/>
              <a:buFontTx/>
              <a:buNone/>
              <a:defRPr sz="2800"/>
            </a:lvl3pPr>
            <a:lvl4pPr marL="0" indent="1371600">
              <a:spcBef>
                <a:spcPts val="600"/>
              </a:spcBef>
              <a:buClrTx/>
              <a:buSzTx/>
              <a:buFontTx/>
              <a:buNone/>
              <a:defRPr sz="2800"/>
            </a:lvl4pPr>
            <a:lvl5pPr marL="0" indent="1828800">
              <a:spcBef>
                <a:spcPts val="600"/>
              </a:spcBef>
              <a:buClrTx/>
              <a:buSzTx/>
              <a:buFontTx/>
              <a:buNone/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36" name="Shape 36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3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3 -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366713" y="50184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41" name="image1.png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hape 4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solidFill/>
            <a:round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title"/>
          </p:nvPr>
        </p:nvSpPr>
        <p:spPr>
          <a:xfrm>
            <a:off x="670455" y="1674284"/>
            <a:ext cx="7620001" cy="1354217"/>
          </a:xfrm>
          <a:prstGeom prst="rect">
            <a:avLst/>
          </a:prstGeom>
          <a:effectLst>
            <a:reflection stA="50000" endPos="40000" dir="5400000" sy="-100000" algn="bl" rotWithShape="0"/>
          </a:effectLst>
        </p:spPr>
        <p:txBody>
          <a:bodyPr anchor="b"/>
          <a:lstStyle>
            <a:lvl1pPr>
              <a:defRPr sz="9600"/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96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45" name="Shape 45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4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51" name="Shape 5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54" name="Shape 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55" name="Shape 55"/>
          <p:cNvSpPr>
            <a:spLocks noGrp="1"/>
          </p:cNvSpPr>
          <p:nvPr>
            <p:ph idx="3"/>
          </p:nvPr>
        </p:nvSpPr>
        <p:spPr>
          <a:xfrm>
            <a:off x="364562" y="1078807"/>
            <a:ext cx="8407401" cy="3429001"/>
          </a:xfrm>
          <a:prstGeom prst="rect">
            <a:avLst/>
          </a:prstGeom>
        </p:spPr>
        <p:txBody>
          <a:bodyPr lIns="45719" tIns="45719" rIns="45719" bIns="45719"/>
          <a:lstStyle/>
          <a:p>
            <a:pPr lvl="0">
              <a:spcBef>
                <a:spcPts val="600"/>
              </a:spcBef>
              <a:buClr>
                <a:srgbClr val="2C95DD"/>
              </a:buClr>
              <a:buFont typeface="Arial"/>
              <a:defRPr sz="28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366713" y="785812"/>
            <a:ext cx="8410576" cy="3462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000"/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 sz="2000"/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 sz="2000"/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 sz="2000"/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 sz="20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46037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body" idx="1"/>
          </p:nvPr>
        </p:nvSpPr>
        <p:spPr>
          <a:xfrm>
            <a:off x="366713" y="785812"/>
            <a:ext cx="8410576" cy="3462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000"/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 sz="2000"/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 sz="2000"/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 sz="2000"/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 sz="20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46037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68" name="Shape 68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69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" name="Shape 3"/>
          <p:cNvSpPr>
            <a:spLocks noGrp="1"/>
          </p:cNvSpPr>
          <p:nvPr>
            <p:ph type="sldNum" sz="quarter" idx="2"/>
          </p:nvPr>
        </p:nvSpPr>
        <p:spPr>
          <a:xfrm>
            <a:off x="8553450" y="5021495"/>
            <a:ext cx="533400" cy="127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r">
              <a:def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366714" y="1074737"/>
            <a:ext cx="8410576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6" name="Shape 6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7" name="pasted-image.pdf"/>
          <p:cNvPicPr/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  <p:sldLayoutId id="2147483665" r:id="rId16"/>
    <p:sldLayoutId id="2147483666" r:id="rId17"/>
    <p:sldLayoutId id="2147483667" r:id="rId18"/>
    <p:sldLayoutId id="2147483672" r:id="rId19"/>
    <p:sldLayoutId id="2147483675" r:id="rId20"/>
  </p:sldLayoutIdLst>
  <p:transition xmlns:p14="http://schemas.microsoft.com/office/powerpoint/2010/main" spd="med"/>
  <p:txStyles>
    <p:titleStyle>
      <a:lvl1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1pPr>
      <a:lvl2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2pPr>
      <a:lvl3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3pPr>
      <a:lvl4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4pPr>
      <a:lvl5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5pPr>
      <a:lvl6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6pPr>
      <a:lvl7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7pPr>
      <a:lvl8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8pPr>
      <a:lvl9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9pPr>
    </p:titleStyle>
    <p:bodyStyle>
      <a:lvl1pPr marL="228600" indent="-22860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1pPr>
      <a:lvl2pPr marL="800100" indent="-342900">
        <a:spcBef>
          <a:spcPts val="1200"/>
        </a:spcBef>
        <a:buClr>
          <a:srgbClr val="33928A"/>
        </a:buClr>
        <a:buSzPct val="100000"/>
        <a:buFont typeface="Wingdings"/>
        <a:buChar char="–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2pPr>
      <a:lvl3pPr marL="1257300" indent="-342900">
        <a:spcBef>
          <a:spcPts val="1200"/>
        </a:spcBef>
        <a:buClr>
          <a:srgbClr val="33928A"/>
        </a:buClr>
        <a:buSzPct val="100000"/>
        <a:buFont typeface="Wingdings"/>
        <a:buChar char="▪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3pPr>
      <a:lvl4pPr marL="1946276" indent="-574676">
        <a:spcBef>
          <a:spcPts val="1200"/>
        </a:spcBef>
        <a:buClr>
          <a:srgbClr val="33928A"/>
        </a:buClr>
        <a:buSzPct val="100000"/>
        <a:buFont typeface="Wingdings"/>
        <a:buChar char="—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4pPr>
      <a:lvl5pPr marL="2327563" indent="-498763">
        <a:spcBef>
          <a:spcPts val="1200"/>
        </a:spcBef>
        <a:buClr>
          <a:srgbClr val="33928A"/>
        </a:buClr>
        <a:buSzPct val="100000"/>
        <a:buFont typeface="Wingdings"/>
        <a:buChar char="»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5pPr>
      <a:lvl6pPr marL="2560320" indent="-27432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6pPr>
      <a:lvl7pPr marL="3017520" indent="-27432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7pPr>
      <a:lvl8pPr marL="3474720" indent="-27432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8pPr>
      <a:lvl9pPr marL="3931920" indent="-27432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9pPr>
    </p:bodyStyle>
    <p:otherStyle>
      <a:lvl1pPr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1pPr>
      <a:lvl2pPr indent="4572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2pPr>
      <a:lvl3pPr indent="9144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3pPr>
      <a:lvl4pPr indent="13716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4pPr>
      <a:lvl5pPr indent="18288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5pPr>
      <a:lvl6pPr indent="22860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6pPr>
      <a:lvl7pPr indent="27432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7pPr>
      <a:lvl8pPr indent="32004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8pPr>
      <a:lvl9pPr indent="36576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20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20" Type="http://schemas.openxmlformats.org/officeDocument/2006/relationships/image" Target="../media/image37.png"/><Relationship Id="rId10" Type="http://schemas.openxmlformats.org/officeDocument/2006/relationships/image" Target="../media/image10.png"/><Relationship Id="rId11" Type="http://schemas.openxmlformats.org/officeDocument/2006/relationships/image" Target="../media/image7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image" Target="../media/image33.png"/><Relationship Id="rId17" Type="http://schemas.openxmlformats.org/officeDocument/2006/relationships/image" Target="../media/image34.png"/><Relationship Id="rId18" Type="http://schemas.openxmlformats.org/officeDocument/2006/relationships/image" Target="../media/image35.png"/><Relationship Id="rId19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8.png"/><Relationship Id="rId6" Type="http://schemas.openxmlformats.org/officeDocument/2006/relationships/image" Target="../media/image5.png"/><Relationship Id="rId7" Type="http://schemas.openxmlformats.org/officeDocument/2006/relationships/image" Target="../media/image19.png"/><Relationship Id="rId8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20" Type="http://schemas.openxmlformats.org/officeDocument/2006/relationships/image" Target="../media/image37.png"/><Relationship Id="rId21" Type="http://schemas.openxmlformats.org/officeDocument/2006/relationships/image" Target="../media/image21.png"/><Relationship Id="rId22" Type="http://schemas.openxmlformats.org/officeDocument/2006/relationships/image" Target="../media/image14.png"/><Relationship Id="rId23" Type="http://schemas.openxmlformats.org/officeDocument/2006/relationships/image" Target="../media/image15.png"/><Relationship Id="rId24" Type="http://schemas.openxmlformats.org/officeDocument/2006/relationships/image" Target="../media/image16.png"/><Relationship Id="rId25" Type="http://schemas.openxmlformats.org/officeDocument/2006/relationships/image" Target="../media/image23.png"/><Relationship Id="rId26" Type="http://schemas.openxmlformats.org/officeDocument/2006/relationships/image" Target="../media/image38.png"/><Relationship Id="rId27" Type="http://schemas.openxmlformats.org/officeDocument/2006/relationships/image" Target="../media/image20.png"/><Relationship Id="rId28" Type="http://schemas.openxmlformats.org/officeDocument/2006/relationships/image" Target="../media/image22.png"/><Relationship Id="rId10" Type="http://schemas.openxmlformats.org/officeDocument/2006/relationships/image" Target="../media/image10.png"/><Relationship Id="rId11" Type="http://schemas.openxmlformats.org/officeDocument/2006/relationships/image" Target="../media/image7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image" Target="../media/image33.png"/><Relationship Id="rId17" Type="http://schemas.openxmlformats.org/officeDocument/2006/relationships/image" Target="../media/image34.png"/><Relationship Id="rId18" Type="http://schemas.openxmlformats.org/officeDocument/2006/relationships/image" Target="../media/image35.png"/><Relationship Id="rId19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8.png"/><Relationship Id="rId6" Type="http://schemas.openxmlformats.org/officeDocument/2006/relationships/image" Target="../media/image5.png"/><Relationship Id="rId7" Type="http://schemas.openxmlformats.org/officeDocument/2006/relationships/image" Target="../media/image19.png"/><Relationship Id="rId8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ieeexplore.ieee.org/xpl/articleDetails.jsp?reload=true&amp;arnumber=7004325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ieeexplore.ieee.org/xpl/articleDetails.jsp?reload=true&amp;arnumber=7004325" TargetMode="External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21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9.jpeg"/></Relationships>
</file>

<file path=ppt/slides/_rels/slide29.xml.rels><?xml version="1.0" encoding="UTF-8" standalone="yes"?>
<Relationships xmlns="http://schemas.openxmlformats.org/package/2006/relationships"><Relationship Id="rId20" Type="http://schemas.openxmlformats.org/officeDocument/2006/relationships/image" Target="../media/image67.png"/><Relationship Id="rId21" Type="http://schemas.openxmlformats.org/officeDocument/2006/relationships/image" Target="../media/image68.png"/><Relationship Id="rId22" Type="http://schemas.openxmlformats.org/officeDocument/2006/relationships/image" Target="../media/image69.png"/><Relationship Id="rId23" Type="http://schemas.openxmlformats.org/officeDocument/2006/relationships/image" Target="../media/image70.png"/><Relationship Id="rId24" Type="http://schemas.openxmlformats.org/officeDocument/2006/relationships/image" Target="../media/image71.png"/><Relationship Id="rId25" Type="http://schemas.openxmlformats.org/officeDocument/2006/relationships/image" Target="../media/image72.png"/><Relationship Id="rId26" Type="http://schemas.openxmlformats.org/officeDocument/2006/relationships/image" Target="../media/image73.png"/><Relationship Id="rId27" Type="http://schemas.openxmlformats.org/officeDocument/2006/relationships/image" Target="../media/image74.png"/><Relationship Id="rId28" Type="http://schemas.openxmlformats.org/officeDocument/2006/relationships/image" Target="../media/image75.png"/><Relationship Id="rId29" Type="http://schemas.openxmlformats.org/officeDocument/2006/relationships/image" Target="../media/image7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30" Type="http://schemas.openxmlformats.org/officeDocument/2006/relationships/image" Target="../media/image22.png"/><Relationship Id="rId31" Type="http://schemas.openxmlformats.org/officeDocument/2006/relationships/image" Target="../media/image77.png"/><Relationship Id="rId32" Type="http://schemas.openxmlformats.org/officeDocument/2006/relationships/image" Target="../media/image21.png"/><Relationship Id="rId9" Type="http://schemas.openxmlformats.org/officeDocument/2006/relationships/image" Target="../media/image57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42.png"/><Relationship Id="rId33" Type="http://schemas.openxmlformats.org/officeDocument/2006/relationships/image" Target="../media/image78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17.png"/><Relationship Id="rId14" Type="http://schemas.openxmlformats.org/officeDocument/2006/relationships/image" Target="../media/image61.png"/><Relationship Id="rId15" Type="http://schemas.openxmlformats.org/officeDocument/2006/relationships/image" Target="../media/image62.png"/><Relationship Id="rId16" Type="http://schemas.openxmlformats.org/officeDocument/2006/relationships/image" Target="../media/image63.png"/><Relationship Id="rId17" Type="http://schemas.openxmlformats.org/officeDocument/2006/relationships/image" Target="../media/image64.png"/><Relationship Id="rId18" Type="http://schemas.openxmlformats.org/officeDocument/2006/relationships/image" Target="../media/image65.png"/><Relationship Id="rId19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84.png"/><Relationship Id="rId20" Type="http://schemas.openxmlformats.org/officeDocument/2006/relationships/image" Target="../media/image93.png"/><Relationship Id="rId21" Type="http://schemas.openxmlformats.org/officeDocument/2006/relationships/image" Target="../media/image94.png"/><Relationship Id="rId22" Type="http://schemas.openxmlformats.org/officeDocument/2006/relationships/image" Target="../media/image95.png"/><Relationship Id="rId23" Type="http://schemas.openxmlformats.org/officeDocument/2006/relationships/image" Target="../media/image66.png"/><Relationship Id="rId24" Type="http://schemas.openxmlformats.org/officeDocument/2006/relationships/image" Target="../media/image96.png"/><Relationship Id="rId25" Type="http://schemas.openxmlformats.org/officeDocument/2006/relationships/image" Target="../media/image97.png"/><Relationship Id="rId26" Type="http://schemas.openxmlformats.org/officeDocument/2006/relationships/image" Target="../media/image98.png"/><Relationship Id="rId27" Type="http://schemas.openxmlformats.org/officeDocument/2006/relationships/image" Target="../media/image99.png"/><Relationship Id="rId28" Type="http://schemas.openxmlformats.org/officeDocument/2006/relationships/image" Target="../media/image100.png"/><Relationship Id="rId29" Type="http://schemas.openxmlformats.org/officeDocument/2006/relationships/image" Target="../media/image22.png"/><Relationship Id="rId30" Type="http://schemas.openxmlformats.org/officeDocument/2006/relationships/image" Target="../media/image101.png"/><Relationship Id="rId31" Type="http://schemas.openxmlformats.org/officeDocument/2006/relationships/image" Target="../media/image21.png"/><Relationship Id="rId10" Type="http://schemas.openxmlformats.org/officeDocument/2006/relationships/image" Target="../media/image85.png"/><Relationship Id="rId11" Type="http://schemas.openxmlformats.org/officeDocument/2006/relationships/image" Target="../media/image86.png"/><Relationship Id="rId12" Type="http://schemas.openxmlformats.org/officeDocument/2006/relationships/image" Target="../media/image87.png"/><Relationship Id="rId13" Type="http://schemas.openxmlformats.org/officeDocument/2006/relationships/image" Target="../media/image14.png"/><Relationship Id="rId14" Type="http://schemas.openxmlformats.org/officeDocument/2006/relationships/image" Target="../media/image88.png"/><Relationship Id="rId15" Type="http://schemas.openxmlformats.org/officeDocument/2006/relationships/image" Target="../media/image89.png"/><Relationship Id="rId16" Type="http://schemas.openxmlformats.org/officeDocument/2006/relationships/image" Target="../media/image90.png"/><Relationship Id="rId17" Type="http://schemas.openxmlformats.org/officeDocument/2006/relationships/image" Target="../media/image91.png"/><Relationship Id="rId18" Type="http://schemas.openxmlformats.org/officeDocument/2006/relationships/image" Target="../media/image42.png"/><Relationship Id="rId19" Type="http://schemas.openxmlformats.org/officeDocument/2006/relationships/image" Target="../media/image9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Relationship Id="rId3" Type="http://schemas.openxmlformats.org/officeDocument/2006/relationships/image" Target="../media/image79.png"/><Relationship Id="rId4" Type="http://schemas.openxmlformats.org/officeDocument/2006/relationships/image" Target="../media/image76.png"/><Relationship Id="rId5" Type="http://schemas.openxmlformats.org/officeDocument/2006/relationships/image" Target="../media/image80.png"/><Relationship Id="rId6" Type="http://schemas.openxmlformats.org/officeDocument/2006/relationships/image" Target="../media/image81.tif"/><Relationship Id="rId7" Type="http://schemas.openxmlformats.org/officeDocument/2006/relationships/image" Target="../media/image82.png"/><Relationship Id="rId8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7.png"/><Relationship Id="rId14" Type="http://schemas.openxmlformats.org/officeDocument/2006/relationships/image" Target="../media/image11.png"/><Relationship Id="rId15" Type="http://schemas.openxmlformats.org/officeDocument/2006/relationships/image" Target="../media/image20.png"/><Relationship Id="rId16" Type="http://schemas.openxmlformats.org/officeDocument/2006/relationships/hyperlink" Target="http://www.nytimes.com/2014/08/18/technology/for-big-data-scientists-hurdle-to-insights-is-janitor-work.html?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8.png"/><Relationship Id="rId8" Type="http://schemas.openxmlformats.org/officeDocument/2006/relationships/image" Target="../media/image5.png"/><Relationship Id="rId9" Type="http://schemas.openxmlformats.org/officeDocument/2006/relationships/image" Target="../media/image19.png"/><Relationship Id="rId10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20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9880330"/>
      </p:ext>
    </p:extLst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/>
          <p:cNvSpPr/>
          <p:nvPr/>
        </p:nvSpPr>
        <p:spPr>
          <a:xfrm>
            <a:off x="2777572" y="2222424"/>
            <a:ext cx="3459001" cy="7746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624557" y="3463796"/>
            <a:ext cx="1789295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Shape 1426"/>
          <p:cNvSpPr/>
          <p:nvPr/>
        </p:nvSpPr>
        <p:spPr>
          <a:xfrm>
            <a:off x="6783171" y="3619435"/>
            <a:ext cx="1615890" cy="413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</a:rPr>
              <a:t>Expert System /  Machine Learning</a:t>
            </a:r>
            <a:endParaRPr sz="1200" dirty="0">
              <a:solidFill>
                <a:srgbClr val="29756E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670207" y="2313240"/>
            <a:ext cx="3459001" cy="77467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Shape 1426"/>
          <p:cNvSpPr/>
          <p:nvPr/>
        </p:nvSpPr>
        <p:spPr>
          <a:xfrm>
            <a:off x="3707497" y="2574344"/>
            <a:ext cx="515805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63" name="Shape 1426"/>
          <p:cNvSpPr/>
          <p:nvPr/>
        </p:nvSpPr>
        <p:spPr>
          <a:xfrm>
            <a:off x="4503967" y="2574344"/>
            <a:ext cx="786891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Transform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4229884" y="2679274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Shape 1426"/>
          <p:cNvSpPr/>
          <p:nvPr/>
        </p:nvSpPr>
        <p:spPr>
          <a:xfrm>
            <a:off x="5602626" y="2565822"/>
            <a:ext cx="454671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pic>
        <p:nvPicPr>
          <p:cNvPr id="67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5729" y="2386079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1204"/>
          <p:cNvSpPr/>
          <p:nvPr/>
        </p:nvSpPr>
        <p:spPr>
          <a:xfrm>
            <a:off x="2696434" y="2807010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 dirty="0">
                <a:solidFill>
                  <a:srgbClr val="29756E"/>
                </a:solidFill>
              </a:rPr>
              <a:t>SpringXD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5308872" y="2688641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1990469" y="2637523"/>
            <a:ext cx="545087" cy="0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6557975" y="2335112"/>
            <a:ext cx="1921878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" name="Straight Arrow Connector 93"/>
          <p:cNvCxnSpPr/>
          <p:nvPr/>
        </p:nvCxnSpPr>
        <p:spPr>
          <a:xfrm>
            <a:off x="4487038" y="3137543"/>
            <a:ext cx="0" cy="301855"/>
          </a:xfrm>
          <a:prstGeom prst="straightConnector1">
            <a:avLst/>
          </a:prstGeom>
          <a:ln w="28575" cmpd="sng">
            <a:solidFill>
              <a:schemeClr val="tx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3498127" y="1241633"/>
            <a:ext cx="1846773" cy="564194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Shape 1426"/>
          <p:cNvSpPr/>
          <p:nvPr/>
        </p:nvSpPr>
        <p:spPr>
          <a:xfrm>
            <a:off x="3822822" y="1316353"/>
            <a:ext cx="1149730" cy="413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chemeClr val="accent1">
                    <a:lumMod val="75000"/>
                  </a:schemeClr>
                </a:solidFill>
              </a:rPr>
              <a:t>Distributed Computing</a:t>
            </a:r>
            <a:endParaRPr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8" name="Shape 356"/>
          <p:cNvSpPr/>
          <p:nvPr/>
        </p:nvSpPr>
        <p:spPr>
          <a:xfrm>
            <a:off x="266175" y="3492333"/>
            <a:ext cx="2610844" cy="984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700" b="1">
                <a:uFillTx/>
              </a:defRPr>
            </a:lvl1pPr>
          </a:lstStyle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Extensible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Open-Source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Fault-Tolerant</a:t>
            </a:r>
          </a:p>
          <a:p>
            <a:pPr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Horizontally </a:t>
            </a: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Scalable</a:t>
            </a:r>
            <a:endParaRPr lang="x-none" sz="1600" i="1" dirty="0">
              <a:solidFill>
                <a:schemeClr val="accent1">
                  <a:lumMod val="75000"/>
                </a:schemeClr>
              </a:solidFill>
              <a:latin typeface="Avenir Next Demi Bold"/>
              <a:cs typeface="Avenir Next Demi Bold"/>
            </a:endParaRPr>
          </a:p>
        </p:txBody>
      </p:sp>
      <p:cxnSp>
        <p:nvCxnSpPr>
          <p:cNvPr id="130" name="Straight Arrow Connector 129"/>
          <p:cNvCxnSpPr/>
          <p:nvPr/>
        </p:nvCxnSpPr>
        <p:spPr>
          <a:xfrm>
            <a:off x="1990469" y="2799303"/>
            <a:ext cx="545087" cy="0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4310166" y="3137543"/>
            <a:ext cx="0" cy="301855"/>
          </a:xfrm>
          <a:prstGeom prst="straightConnector1">
            <a:avLst/>
          </a:prstGeom>
          <a:ln w="28575" cmpd="sng">
            <a:solidFill>
              <a:schemeClr val="tx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117242" y="3184522"/>
            <a:ext cx="431726" cy="279274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203060" y="3096815"/>
            <a:ext cx="421497" cy="254113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4421514" y="1823843"/>
            <a:ext cx="6814" cy="368926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4277701" y="1902553"/>
            <a:ext cx="0" cy="301855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6236573" y="2799303"/>
            <a:ext cx="313813" cy="0"/>
          </a:xfrm>
          <a:prstGeom prst="straightConnector1">
            <a:avLst/>
          </a:prstGeom>
          <a:ln w="28575" cmpd="sng">
            <a:solidFill>
              <a:schemeClr val="tx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236573" y="2655539"/>
            <a:ext cx="313813" cy="0"/>
          </a:xfrm>
          <a:prstGeom prst="straightConnector1">
            <a:avLst/>
          </a:prstGeom>
          <a:ln w="28575" cmpd="sng">
            <a:solidFill>
              <a:schemeClr val="tx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hape 891"/>
          <p:cNvSpPr txBox="1">
            <a:spLocks/>
          </p:cNvSpPr>
          <p:nvPr/>
        </p:nvSpPr>
        <p:spPr>
          <a:xfrm>
            <a:off x="1403205" y="228175"/>
            <a:ext cx="6495614" cy="829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defRPr sz="1800">
                <a:solidFill>
                  <a:srgbClr val="000000"/>
                </a:solidFill>
              </a:defRPr>
            </a:pPr>
            <a:r>
              <a:rPr lang="en-US" sz="2100" dirty="0" err="1" smtClean="0">
                <a:solidFill>
                  <a:srgbClr val="266D68"/>
                </a:solidFill>
              </a:rPr>
              <a:t>GemFire</a:t>
            </a:r>
            <a:r>
              <a:rPr lang="en-US" sz="2100" dirty="0" smtClean="0">
                <a:solidFill>
                  <a:srgbClr val="266D68"/>
                </a:solidFill>
              </a:rPr>
              <a:t> provides </a:t>
            </a:r>
            <a:r>
              <a:rPr lang="en-US" sz="2100" dirty="0" smtClean="0">
                <a:solidFill>
                  <a:schemeClr val="accent3">
                    <a:lumMod val="75000"/>
                  </a:schemeClr>
                </a:solidFill>
              </a:rPr>
              <a:t>scalable, low-latency </a:t>
            </a:r>
            <a:r>
              <a:rPr lang="en-US" sz="2100" dirty="0" smtClean="0">
                <a:solidFill>
                  <a:srgbClr val="266D68"/>
                </a:solidFill>
              </a:rPr>
              <a:t>data access, storage and event processing</a:t>
            </a:r>
            <a:endParaRPr lang="en-US" sz="2100" dirty="0">
              <a:solidFill>
                <a:srgbClr val="266D68"/>
              </a:solidFill>
            </a:endParaRPr>
          </a:p>
        </p:txBody>
      </p:sp>
      <p:sp>
        <p:nvSpPr>
          <p:cNvPr id="40" name="Shape 893"/>
          <p:cNvSpPr/>
          <p:nvPr/>
        </p:nvSpPr>
        <p:spPr>
          <a:xfrm>
            <a:off x="6484787" y="2258456"/>
            <a:ext cx="2062523" cy="857898"/>
          </a:xfrm>
          <a:prstGeom prst="rect">
            <a:avLst/>
          </a:prstGeom>
          <a:ln w="38100">
            <a:solidFill>
              <a:srgbClr val="F27C3A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27C3A"/>
                </a:solidFill>
              </a:defRPr>
            </a:pPr>
            <a:endParaRPr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84" y="2702601"/>
            <a:ext cx="413753" cy="41375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817" y="2708445"/>
            <a:ext cx="403725" cy="38818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191" y="2173720"/>
            <a:ext cx="515252" cy="515252"/>
          </a:xfrm>
          <a:prstGeom prst="rect">
            <a:avLst/>
          </a:prstGeom>
        </p:spPr>
      </p:pic>
      <p:sp>
        <p:nvSpPr>
          <p:cNvPr id="44" name="Shape 895"/>
          <p:cNvSpPr/>
          <p:nvPr/>
        </p:nvSpPr>
        <p:spPr>
          <a:xfrm>
            <a:off x="6077095" y="3526470"/>
            <a:ext cx="512843" cy="153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10"/>
                </a:moveTo>
                <a:cubicBezTo>
                  <a:pt x="8741" y="-5399"/>
                  <a:pt x="15941" y="-5235"/>
                  <a:pt x="21600" y="16201"/>
                </a:cubicBezTo>
              </a:path>
            </a:pathLst>
          </a:custGeom>
          <a:ln w="25400">
            <a:solidFill>
              <a:schemeClr val="tx2"/>
            </a:solidFill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lvl="0"/>
            <a:endParaRPr/>
          </a:p>
        </p:txBody>
      </p:sp>
      <p:sp>
        <p:nvSpPr>
          <p:cNvPr id="45" name="Shape 896"/>
          <p:cNvSpPr/>
          <p:nvPr/>
        </p:nvSpPr>
        <p:spPr>
          <a:xfrm>
            <a:off x="6069813" y="3844989"/>
            <a:ext cx="534750" cy="1877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435" extrusionOk="0">
                <a:moveTo>
                  <a:pt x="21600" y="6920"/>
                </a:moveTo>
                <a:cubicBezTo>
                  <a:pt x="11745" y="21600"/>
                  <a:pt x="4545" y="19293"/>
                  <a:pt x="0" y="0"/>
                </a:cubicBezTo>
              </a:path>
            </a:pathLst>
          </a:custGeom>
          <a:ln w="25400">
            <a:solidFill>
              <a:schemeClr val="tx2"/>
            </a:solidFill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lvl="0"/>
            <a:endParaRPr/>
          </a:p>
        </p:txBody>
      </p:sp>
      <p:pic>
        <p:nvPicPr>
          <p:cNvPr id="38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331964" y="2422111"/>
            <a:ext cx="373909" cy="356530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hape 1426"/>
          <p:cNvSpPr/>
          <p:nvPr/>
        </p:nvSpPr>
        <p:spPr>
          <a:xfrm>
            <a:off x="7112767" y="2802628"/>
            <a:ext cx="798971" cy="203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 dirty="0">
                <a:solidFill>
                  <a:srgbClr val="29756E"/>
                </a:solidFill>
                <a:latin typeface="+mn-lt"/>
              </a:rPr>
              <a:t>GemFire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732463" y="3439397"/>
            <a:ext cx="3292986" cy="732923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Rounded Rectangle 47"/>
          <p:cNvSpPr/>
          <p:nvPr/>
        </p:nvSpPr>
        <p:spPr bwMode="auto">
          <a:xfrm>
            <a:off x="5015173" y="3669475"/>
            <a:ext cx="814712" cy="273378"/>
          </a:xfrm>
          <a:prstGeom prst="roundRect">
            <a:avLst>
              <a:gd name="adj" fmla="val 3846"/>
            </a:avLst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rgbClr val="4D4D4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Verdana" charset="0"/>
                <a:ea typeface="+mn-ea"/>
                <a:cs typeface="+mn-cs"/>
              </a:rPr>
              <a:t>HDFS</a:t>
            </a:r>
          </a:p>
        </p:txBody>
      </p:sp>
      <p:sp>
        <p:nvSpPr>
          <p:cNvPr id="49" name="Shape 1426"/>
          <p:cNvSpPr/>
          <p:nvPr/>
        </p:nvSpPr>
        <p:spPr>
          <a:xfrm>
            <a:off x="2784519" y="3691153"/>
            <a:ext cx="1270862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400" dirty="0" smtClean="0">
                <a:solidFill>
                  <a:srgbClr val="29756E"/>
                </a:solidFill>
              </a:rPr>
              <a:t>Data Lake</a:t>
            </a:r>
            <a:endParaRPr sz="1400" dirty="0">
              <a:solidFill>
                <a:srgbClr val="2975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94807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623" y="1125984"/>
            <a:ext cx="3540699" cy="3115815"/>
          </a:xfrm>
          <a:prstGeom prst="rect">
            <a:avLst/>
          </a:prstGeom>
        </p:spPr>
      </p:pic>
      <p:sp>
        <p:nvSpPr>
          <p:cNvPr id="120" name="Content Placeholder 4"/>
          <p:cNvSpPr txBox="1">
            <a:spLocks/>
          </p:cNvSpPr>
          <p:nvPr/>
        </p:nvSpPr>
        <p:spPr>
          <a:xfrm>
            <a:off x="501813" y="1254652"/>
            <a:ext cx="3451198" cy="31854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</a:pPr>
            <a:r>
              <a:rPr lang="en-US" sz="1600" dirty="0" smtClean="0">
                <a:solidFill>
                  <a:srgbClr val="266D68"/>
                </a:solidFill>
                <a:latin typeface="Arial"/>
                <a:cs typeface="Arial"/>
              </a:rPr>
              <a:t>In-Memory Enterprise Data Grid</a:t>
            </a:r>
            <a:endParaRPr lang="en-US" sz="1600" dirty="0" smtClean="0">
              <a:solidFill>
                <a:srgbClr val="266D68"/>
              </a:solidFill>
              <a:latin typeface="Arial"/>
              <a:cs typeface="Arial"/>
            </a:endParaRPr>
          </a:p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</a:pPr>
            <a:r>
              <a:rPr lang="en-US" sz="1600" dirty="0" smtClean="0">
                <a:solidFill>
                  <a:srgbClr val="266D68"/>
                </a:solidFill>
                <a:latin typeface="Arial"/>
                <a:cs typeface="Arial"/>
              </a:rPr>
              <a:t>Horizontally Scalable, Consistent, Highly Available </a:t>
            </a:r>
          </a:p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</a:pPr>
            <a:r>
              <a:rPr lang="en-US" sz="1600" dirty="0" smtClean="0">
                <a:solidFill>
                  <a:srgbClr val="266D68"/>
                </a:solidFill>
                <a:latin typeface="Arial"/>
                <a:cs typeface="Arial"/>
              </a:rPr>
              <a:t>Event handling</a:t>
            </a:r>
          </a:p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</a:pPr>
            <a:r>
              <a:rPr lang="en-US" sz="1600" dirty="0" smtClean="0">
                <a:solidFill>
                  <a:srgbClr val="266D68"/>
                </a:solidFill>
                <a:latin typeface="Arial"/>
                <a:cs typeface="Arial"/>
              </a:rPr>
              <a:t>Continuous Queries</a:t>
            </a:r>
          </a:p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</a:pPr>
            <a:r>
              <a:rPr lang="en-US" sz="1600" dirty="0" smtClean="0">
                <a:solidFill>
                  <a:srgbClr val="266D68"/>
                </a:solidFill>
                <a:latin typeface="Arial"/>
                <a:cs typeface="Arial"/>
              </a:rPr>
              <a:t>Enterprise Data Geo Distribution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endParaRPr lang="en-US" sz="1600" dirty="0" smtClean="0">
              <a:solidFill>
                <a:srgbClr val="266D68"/>
              </a:solidFill>
              <a:latin typeface="Arial"/>
              <a:cs typeface="Arial"/>
            </a:endParaRPr>
          </a:p>
        </p:txBody>
      </p:sp>
      <p:sp>
        <p:nvSpPr>
          <p:cNvPr id="122" name="Shape 728"/>
          <p:cNvSpPr>
            <a:spLocks noGrp="1"/>
          </p:cNvSpPr>
          <p:nvPr>
            <p:ph type="title"/>
          </p:nvPr>
        </p:nvSpPr>
        <p:spPr>
          <a:xfrm>
            <a:off x="366713" y="407663"/>
            <a:ext cx="8410576" cy="46037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500">
                <a:solidFill>
                  <a:srgbClr val="008881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2000" dirty="0" smtClean="0">
                <a:solidFill>
                  <a:schemeClr val="accent1">
                    <a:lumMod val="75000"/>
                  </a:schemeClr>
                </a:solidFill>
              </a:rPr>
              <a:t>GemFire – In-memory Real Time Data  </a:t>
            </a:r>
            <a:endParaRPr sz="2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431597"/>
      </p:ext>
    </p:extLst>
  </p:cSld>
  <p:clrMapOvr>
    <a:masterClrMapping/>
  </p:clrMapOvr>
  <p:transition xmlns:p14="http://schemas.microsoft.com/office/powerpoint/2010/main" spd="med"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86815" y="3502548"/>
            <a:ext cx="611390" cy="488328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Rectangle 140"/>
          <p:cNvSpPr/>
          <p:nvPr/>
        </p:nvSpPr>
        <p:spPr>
          <a:xfrm>
            <a:off x="2777572" y="2222424"/>
            <a:ext cx="3459001" cy="7746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624557" y="3463796"/>
            <a:ext cx="1789295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Shape 1426"/>
          <p:cNvSpPr/>
          <p:nvPr/>
        </p:nvSpPr>
        <p:spPr>
          <a:xfrm>
            <a:off x="6783171" y="3619435"/>
            <a:ext cx="1615890" cy="413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</a:rPr>
              <a:t>Expert System /  Machine Learning</a:t>
            </a:r>
            <a:endParaRPr sz="1200" dirty="0">
              <a:solidFill>
                <a:srgbClr val="29756E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670207" y="2313240"/>
            <a:ext cx="3459001" cy="77467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Shape 1426"/>
          <p:cNvSpPr/>
          <p:nvPr/>
        </p:nvSpPr>
        <p:spPr>
          <a:xfrm>
            <a:off x="3707497" y="2574344"/>
            <a:ext cx="515805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63" name="Shape 1426"/>
          <p:cNvSpPr/>
          <p:nvPr/>
        </p:nvSpPr>
        <p:spPr>
          <a:xfrm>
            <a:off x="4503967" y="2574344"/>
            <a:ext cx="786891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Transform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4229884" y="2679274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Shape 1426"/>
          <p:cNvSpPr/>
          <p:nvPr/>
        </p:nvSpPr>
        <p:spPr>
          <a:xfrm>
            <a:off x="5602626" y="2565822"/>
            <a:ext cx="454671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pic>
        <p:nvPicPr>
          <p:cNvPr id="67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15729" y="2386079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1204"/>
          <p:cNvSpPr/>
          <p:nvPr/>
        </p:nvSpPr>
        <p:spPr>
          <a:xfrm>
            <a:off x="2696434" y="2807010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 dirty="0">
                <a:solidFill>
                  <a:srgbClr val="29756E"/>
                </a:solidFill>
              </a:rPr>
              <a:t>SpringXD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5308872" y="2688641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1990469" y="2637523"/>
            <a:ext cx="545087" cy="0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6557975" y="2335112"/>
            <a:ext cx="1921878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" name="Straight Arrow Connector 93"/>
          <p:cNvCxnSpPr/>
          <p:nvPr/>
        </p:nvCxnSpPr>
        <p:spPr>
          <a:xfrm>
            <a:off x="4487038" y="3137543"/>
            <a:ext cx="0" cy="301855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3498127" y="1241633"/>
            <a:ext cx="1846773" cy="564194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Shape 1426"/>
          <p:cNvSpPr/>
          <p:nvPr/>
        </p:nvSpPr>
        <p:spPr>
          <a:xfrm>
            <a:off x="3822822" y="1316353"/>
            <a:ext cx="1149730" cy="413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chemeClr val="accent1">
                    <a:lumMod val="75000"/>
                  </a:schemeClr>
                </a:solidFill>
              </a:rPr>
              <a:t>Distributed Computing</a:t>
            </a:r>
            <a:endParaRPr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8" name="Shape 356"/>
          <p:cNvSpPr/>
          <p:nvPr/>
        </p:nvSpPr>
        <p:spPr>
          <a:xfrm>
            <a:off x="266175" y="3492333"/>
            <a:ext cx="2610844" cy="984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700" b="1">
                <a:uFillTx/>
              </a:defRPr>
            </a:lvl1pPr>
          </a:lstStyle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Extensible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Open-Source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Fault-Tolerant</a:t>
            </a:r>
          </a:p>
          <a:p>
            <a:pPr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Horizontally </a:t>
            </a: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Scalable</a:t>
            </a:r>
            <a:endParaRPr lang="x-none" sz="1600" i="1" dirty="0">
              <a:solidFill>
                <a:schemeClr val="accent1">
                  <a:lumMod val="75000"/>
                </a:schemeClr>
              </a:solidFill>
              <a:latin typeface="Avenir Next Demi Bold"/>
              <a:cs typeface="Avenir Next Demi Bold"/>
            </a:endParaRPr>
          </a:p>
        </p:txBody>
      </p:sp>
      <p:cxnSp>
        <p:nvCxnSpPr>
          <p:cNvPr id="130" name="Straight Arrow Connector 129"/>
          <p:cNvCxnSpPr/>
          <p:nvPr/>
        </p:nvCxnSpPr>
        <p:spPr>
          <a:xfrm>
            <a:off x="1990469" y="2799303"/>
            <a:ext cx="545087" cy="0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4310166" y="3137543"/>
            <a:ext cx="0" cy="301855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117242" y="3184522"/>
            <a:ext cx="431726" cy="279274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203060" y="3096815"/>
            <a:ext cx="421497" cy="254113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4421514" y="1823843"/>
            <a:ext cx="6814" cy="368926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4277701" y="1902553"/>
            <a:ext cx="0" cy="301855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6236573" y="2799303"/>
            <a:ext cx="313813" cy="0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236573" y="2655539"/>
            <a:ext cx="313813" cy="0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hape 891"/>
          <p:cNvSpPr txBox="1">
            <a:spLocks/>
          </p:cNvSpPr>
          <p:nvPr/>
        </p:nvSpPr>
        <p:spPr>
          <a:xfrm>
            <a:off x="1709443" y="219167"/>
            <a:ext cx="5896579" cy="829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defRPr sz="1800">
                <a:solidFill>
                  <a:srgbClr val="000000"/>
                </a:solidFill>
              </a:defRPr>
            </a:pPr>
            <a:r>
              <a:rPr lang="en-US" sz="2100" dirty="0" smtClean="0">
                <a:solidFill>
                  <a:srgbClr val="266D68"/>
                </a:solidFill>
              </a:rPr>
              <a:t>HAWQ provides </a:t>
            </a:r>
            <a:r>
              <a:rPr lang="en-US" sz="2100" dirty="0" smtClean="0">
                <a:solidFill>
                  <a:srgbClr val="D3550E"/>
                </a:solidFill>
              </a:rPr>
              <a:t>SQL</a:t>
            </a:r>
            <a:r>
              <a:rPr lang="en-US" sz="2100" dirty="0" smtClean="0">
                <a:solidFill>
                  <a:srgbClr val="266D68"/>
                </a:solidFill>
              </a:rPr>
              <a:t> based </a:t>
            </a:r>
            <a:r>
              <a:rPr lang="en-US" sz="2100" dirty="0" smtClean="0">
                <a:solidFill>
                  <a:schemeClr val="accent3">
                    <a:lumMod val="75000"/>
                  </a:schemeClr>
                </a:solidFill>
              </a:rPr>
              <a:t>advanced analytics </a:t>
            </a:r>
            <a:r>
              <a:rPr lang="en-US" sz="2100" dirty="0" smtClean="0">
                <a:solidFill>
                  <a:schemeClr val="accent1">
                    <a:lumMod val="75000"/>
                  </a:schemeClr>
                </a:solidFill>
              </a:rPr>
              <a:t>on top of </a:t>
            </a:r>
            <a:r>
              <a:rPr lang="en-US" sz="2100" dirty="0" err="1" smtClean="0">
                <a:solidFill>
                  <a:schemeClr val="accent1">
                    <a:lumMod val="75000"/>
                  </a:schemeClr>
                </a:solidFill>
              </a:rPr>
              <a:t>Hadoop</a:t>
            </a:r>
            <a:r>
              <a:rPr lang="en-US" sz="2100" dirty="0" smtClean="0">
                <a:solidFill>
                  <a:schemeClr val="accent1">
                    <a:lumMod val="75000"/>
                  </a:schemeClr>
                </a:solidFill>
              </a:rPr>
              <a:t> / HDFS</a:t>
            </a:r>
            <a:endParaRPr lang="en-US" sz="21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Shape 893"/>
          <p:cNvSpPr/>
          <p:nvPr/>
        </p:nvSpPr>
        <p:spPr>
          <a:xfrm>
            <a:off x="2643186" y="3357413"/>
            <a:ext cx="3459001" cy="894307"/>
          </a:xfrm>
          <a:prstGeom prst="rect">
            <a:avLst/>
          </a:prstGeom>
          <a:ln w="38100">
            <a:solidFill>
              <a:srgbClr val="F27C3A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27C3A"/>
                </a:solidFill>
              </a:defRPr>
            </a:pPr>
            <a:endParaRPr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984" y="2702601"/>
            <a:ext cx="413753" cy="41375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1817" y="2708445"/>
            <a:ext cx="403725" cy="38818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4191" y="2173720"/>
            <a:ext cx="515252" cy="515252"/>
          </a:xfrm>
          <a:prstGeom prst="rect">
            <a:avLst/>
          </a:prstGeom>
        </p:spPr>
      </p:pic>
      <p:sp>
        <p:nvSpPr>
          <p:cNvPr id="44" name="Shape 895"/>
          <p:cNvSpPr/>
          <p:nvPr/>
        </p:nvSpPr>
        <p:spPr>
          <a:xfrm>
            <a:off x="6077095" y="3526470"/>
            <a:ext cx="512843" cy="153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10"/>
                </a:moveTo>
                <a:cubicBezTo>
                  <a:pt x="8741" y="-5399"/>
                  <a:pt x="15941" y="-5235"/>
                  <a:pt x="21600" y="16201"/>
                </a:cubicBezTo>
              </a:path>
            </a:pathLst>
          </a:custGeom>
          <a:ln w="25400">
            <a:solidFill>
              <a:schemeClr val="tx2"/>
            </a:solidFill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lvl="0"/>
            <a:endParaRPr/>
          </a:p>
        </p:txBody>
      </p:sp>
      <p:sp>
        <p:nvSpPr>
          <p:cNvPr id="45" name="Shape 896"/>
          <p:cNvSpPr/>
          <p:nvPr/>
        </p:nvSpPr>
        <p:spPr>
          <a:xfrm>
            <a:off x="6069813" y="3844989"/>
            <a:ext cx="534750" cy="1877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435" extrusionOk="0">
                <a:moveTo>
                  <a:pt x="21600" y="6920"/>
                </a:moveTo>
                <a:cubicBezTo>
                  <a:pt x="11745" y="21600"/>
                  <a:pt x="4545" y="19293"/>
                  <a:pt x="0" y="0"/>
                </a:cubicBezTo>
              </a:path>
            </a:pathLst>
          </a:custGeom>
          <a:ln w="25400">
            <a:solidFill>
              <a:schemeClr val="tx2"/>
            </a:solidFill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lvl="0"/>
            <a:endParaRPr/>
          </a:p>
        </p:txBody>
      </p:sp>
      <p:pic>
        <p:nvPicPr>
          <p:cNvPr id="38" name="pasted-image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331964" y="2422111"/>
            <a:ext cx="373909" cy="356530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hape 1426"/>
          <p:cNvSpPr/>
          <p:nvPr/>
        </p:nvSpPr>
        <p:spPr>
          <a:xfrm>
            <a:off x="7112767" y="2802628"/>
            <a:ext cx="798971" cy="203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 dirty="0">
                <a:solidFill>
                  <a:srgbClr val="29756E"/>
                </a:solidFill>
                <a:latin typeface="+mn-lt"/>
              </a:rPr>
              <a:t>GemFire</a:t>
            </a:r>
          </a:p>
        </p:txBody>
      </p:sp>
      <p:sp>
        <p:nvSpPr>
          <p:cNvPr id="47" name="Shape 1350"/>
          <p:cNvSpPr/>
          <p:nvPr/>
        </p:nvSpPr>
        <p:spPr>
          <a:xfrm>
            <a:off x="4164672" y="3924860"/>
            <a:ext cx="497504" cy="19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1050" dirty="0">
                <a:solidFill>
                  <a:srgbClr val="29756E"/>
                </a:solidFill>
              </a:rPr>
              <a:t>HAWQ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732463" y="3439397"/>
            <a:ext cx="3292986" cy="732923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Rounded Rectangle 48"/>
          <p:cNvSpPr/>
          <p:nvPr/>
        </p:nvSpPr>
        <p:spPr bwMode="auto">
          <a:xfrm>
            <a:off x="5009600" y="3669498"/>
            <a:ext cx="814712" cy="273378"/>
          </a:xfrm>
          <a:prstGeom prst="roundRect">
            <a:avLst>
              <a:gd name="adj" fmla="val 3846"/>
            </a:avLst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rgbClr val="4D4D4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Verdana" charset="0"/>
                <a:ea typeface="+mn-ea"/>
                <a:cs typeface="+mn-cs"/>
              </a:rPr>
              <a:t>HDFS</a:t>
            </a:r>
          </a:p>
        </p:txBody>
      </p:sp>
      <p:sp>
        <p:nvSpPr>
          <p:cNvPr id="50" name="Shape 1426"/>
          <p:cNvSpPr/>
          <p:nvPr/>
        </p:nvSpPr>
        <p:spPr>
          <a:xfrm>
            <a:off x="2784519" y="3691153"/>
            <a:ext cx="1270862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400" dirty="0" smtClean="0">
                <a:solidFill>
                  <a:srgbClr val="29756E"/>
                </a:solidFill>
              </a:rPr>
              <a:t>Data Lake</a:t>
            </a:r>
            <a:endParaRPr sz="1400" dirty="0">
              <a:solidFill>
                <a:srgbClr val="2975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83450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>
            <a:spLocks noGrp="1"/>
          </p:cNvSpPr>
          <p:nvPr>
            <p:ph type="title"/>
          </p:nvPr>
        </p:nvSpPr>
        <p:spPr>
          <a:xfrm>
            <a:off x="366713" y="407663"/>
            <a:ext cx="8410576" cy="46037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500">
                <a:solidFill>
                  <a:srgbClr val="008881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2000" dirty="0" smtClean="0">
                <a:solidFill>
                  <a:schemeClr val="accent1">
                    <a:lumMod val="75000"/>
                  </a:schemeClr>
                </a:solidFill>
              </a:rPr>
              <a:t>HAWQ – Advanced SQL analytics in Hadoop</a:t>
            </a:r>
            <a:endParaRPr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7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16039" y="1560615"/>
            <a:ext cx="4589194" cy="2601046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Shape 980"/>
          <p:cNvSpPr txBox="1">
            <a:spLocks/>
          </p:cNvSpPr>
          <p:nvPr/>
        </p:nvSpPr>
        <p:spPr>
          <a:xfrm>
            <a:off x="4701476" y="4219948"/>
            <a:ext cx="6568134" cy="3462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17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8001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–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marL="12573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▪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marL="1946276" indent="-574676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—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2327563" indent="-498763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»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 marL="25603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marL="30175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marL="34747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marL="39319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266D68"/>
                </a:solidFill>
              </a:rPr>
              <a:t>Combining SQL with </a:t>
            </a:r>
            <a:r>
              <a:rPr lang="en-US" sz="1400" dirty="0" err="1" smtClean="0">
                <a:solidFill>
                  <a:srgbClr val="266D68"/>
                </a:solidFill>
              </a:rPr>
              <a:t>Hadoop</a:t>
            </a:r>
            <a:r>
              <a:rPr lang="en-US" sz="1400" dirty="0" smtClean="0">
                <a:solidFill>
                  <a:srgbClr val="266D68"/>
                </a:solidFill>
              </a:rPr>
              <a:t> is key for analytics</a:t>
            </a:r>
            <a:endParaRPr lang="en-US" sz="1400" dirty="0">
              <a:solidFill>
                <a:srgbClr val="266D68"/>
              </a:solidFill>
            </a:endParaRPr>
          </a:p>
        </p:txBody>
      </p:sp>
      <p:sp>
        <p:nvSpPr>
          <p:cNvPr id="24" name="Shape 981"/>
          <p:cNvSpPr txBox="1">
            <a:spLocks/>
          </p:cNvSpPr>
          <p:nvPr/>
        </p:nvSpPr>
        <p:spPr>
          <a:xfrm>
            <a:off x="5043721" y="1254652"/>
            <a:ext cx="3267784" cy="460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lnSpc>
                <a:spcPct val="90000"/>
              </a:lnSpc>
              <a:defRPr sz="2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266D68"/>
                </a:solidFill>
              </a:rPr>
              <a:t>SQL remains #1 choice for Data Science</a:t>
            </a:r>
            <a:endParaRPr lang="en-US" sz="1400" dirty="0">
              <a:solidFill>
                <a:srgbClr val="266D68"/>
              </a:solidFill>
            </a:endParaRPr>
          </a:p>
        </p:txBody>
      </p:sp>
      <p:sp>
        <p:nvSpPr>
          <p:cNvPr id="26" name="Content Placeholder 4"/>
          <p:cNvSpPr txBox="1">
            <a:spLocks/>
          </p:cNvSpPr>
          <p:nvPr/>
        </p:nvSpPr>
        <p:spPr>
          <a:xfrm>
            <a:off x="366713" y="1254652"/>
            <a:ext cx="3451198" cy="31854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</a:pPr>
            <a:r>
              <a:rPr lang="en-US" sz="1400" dirty="0" smtClean="0">
                <a:solidFill>
                  <a:srgbClr val="266D68"/>
                </a:solidFill>
                <a:latin typeface="Arial"/>
                <a:cs typeface="Arial"/>
              </a:rPr>
              <a:t>Massively </a:t>
            </a:r>
            <a:r>
              <a:rPr lang="en-US" sz="1400" dirty="0">
                <a:solidFill>
                  <a:srgbClr val="266D68"/>
                </a:solidFill>
                <a:latin typeface="Arial"/>
                <a:cs typeface="Arial"/>
              </a:rPr>
              <a:t>Parallel Processing RDBMS </a:t>
            </a:r>
            <a:r>
              <a:rPr lang="en-US" sz="1400" dirty="0" smtClean="0">
                <a:solidFill>
                  <a:srgbClr val="266D68"/>
                </a:solidFill>
                <a:latin typeface="Arial"/>
                <a:cs typeface="Arial"/>
              </a:rPr>
              <a:t>on </a:t>
            </a:r>
            <a:r>
              <a:rPr lang="en-US" sz="1400" dirty="0" smtClean="0">
                <a:solidFill>
                  <a:srgbClr val="266D68"/>
                </a:solidFill>
                <a:latin typeface="Arial"/>
                <a:cs typeface="Arial"/>
              </a:rPr>
              <a:t>HADOOP</a:t>
            </a:r>
          </a:p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</a:pPr>
            <a:r>
              <a:rPr lang="en-US" sz="1400" dirty="0" smtClean="0">
                <a:solidFill>
                  <a:srgbClr val="266D68"/>
                </a:solidFill>
                <a:latin typeface="Arial"/>
                <a:cs typeface="Arial"/>
              </a:rPr>
              <a:t>ANSI SQL </a:t>
            </a:r>
            <a:r>
              <a:rPr lang="en-US" sz="1400" dirty="0" smtClean="0">
                <a:solidFill>
                  <a:srgbClr val="266D68"/>
                </a:solidFill>
                <a:latin typeface="Arial"/>
                <a:cs typeface="Arial"/>
              </a:rPr>
              <a:t>on </a:t>
            </a:r>
            <a:r>
              <a:rPr lang="en-US" sz="1400" dirty="0" err="1" smtClean="0">
                <a:solidFill>
                  <a:srgbClr val="266D68"/>
                </a:solidFill>
                <a:latin typeface="Arial"/>
                <a:cs typeface="Arial"/>
              </a:rPr>
              <a:t>Hadoop</a:t>
            </a:r>
            <a:endParaRPr lang="en-US" sz="1400" dirty="0" smtClean="0">
              <a:solidFill>
                <a:srgbClr val="266D68"/>
              </a:solidFill>
              <a:latin typeface="Arial"/>
              <a:cs typeface="Arial"/>
            </a:endParaRPr>
          </a:p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</a:pPr>
            <a:r>
              <a:rPr lang="en-US" sz="1400" dirty="0" smtClean="0">
                <a:solidFill>
                  <a:srgbClr val="266D68"/>
                </a:solidFill>
                <a:latin typeface="Arial"/>
                <a:cs typeface="Arial"/>
              </a:rPr>
              <a:t>Extremely high performance for analytics (not like Hive)</a:t>
            </a:r>
            <a:endParaRPr lang="en-US" sz="1400" dirty="0" smtClean="0">
              <a:solidFill>
                <a:srgbClr val="266D68"/>
              </a:solidFill>
              <a:latin typeface="Arial"/>
              <a:cs typeface="Arial"/>
            </a:endParaRPr>
          </a:p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</a:pPr>
            <a:r>
              <a:rPr lang="en-US" sz="1400" dirty="0" smtClean="0">
                <a:solidFill>
                  <a:srgbClr val="266D68"/>
                </a:solidFill>
                <a:latin typeface="Arial"/>
                <a:cs typeface="Arial"/>
              </a:rPr>
              <a:t>Stores </a:t>
            </a:r>
            <a:r>
              <a:rPr lang="en-US" sz="1400" dirty="0" smtClean="0">
                <a:solidFill>
                  <a:srgbClr val="266D68"/>
                </a:solidFill>
                <a:latin typeface="Arial"/>
                <a:cs typeface="Arial"/>
              </a:rPr>
              <a:t>all data directly on </a:t>
            </a:r>
            <a:r>
              <a:rPr lang="en-US" sz="1400" dirty="0" smtClean="0">
                <a:solidFill>
                  <a:srgbClr val="266D68"/>
                </a:solidFill>
                <a:latin typeface="Arial"/>
                <a:cs typeface="Arial"/>
              </a:rPr>
              <a:t>HDFS</a:t>
            </a:r>
          </a:p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</a:pPr>
            <a:r>
              <a:rPr lang="en-US" sz="1400" dirty="0" smtClean="0">
                <a:solidFill>
                  <a:srgbClr val="266D68"/>
                </a:solidFill>
                <a:latin typeface="Arial"/>
                <a:cs typeface="Arial"/>
              </a:rPr>
              <a:t>Open-Source</a:t>
            </a:r>
            <a:endParaRPr lang="en-US" sz="1400" dirty="0" smtClean="0">
              <a:solidFill>
                <a:srgbClr val="266D68"/>
              </a:solidFill>
              <a:latin typeface="Arial"/>
              <a:cs typeface="Arial"/>
            </a:endParaRPr>
          </a:p>
          <a:p>
            <a:pPr>
              <a:buClr>
                <a:schemeClr val="accent1">
                  <a:lumMod val="75000"/>
                </a:schemeClr>
              </a:buClr>
            </a:pPr>
            <a:endParaRPr lang="en-US" sz="1600" dirty="0" smtClean="0">
              <a:solidFill>
                <a:srgbClr val="266D68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7431597"/>
      </p:ext>
    </p:extLst>
  </p:cSld>
  <p:clrMapOvr>
    <a:masterClrMapping/>
  </p:clrMapOvr>
  <p:transition xmlns:p14="http://schemas.microsoft.com/office/powerpoint/2010/main" spd="med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/>
          <p:cNvSpPr/>
          <p:nvPr/>
        </p:nvSpPr>
        <p:spPr>
          <a:xfrm>
            <a:off x="2777572" y="2222424"/>
            <a:ext cx="3459001" cy="7746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624557" y="3463796"/>
            <a:ext cx="1789295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670207" y="2313240"/>
            <a:ext cx="3459001" cy="77467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Shape 1426"/>
          <p:cNvSpPr/>
          <p:nvPr/>
        </p:nvSpPr>
        <p:spPr>
          <a:xfrm>
            <a:off x="3707497" y="2574344"/>
            <a:ext cx="515805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63" name="Shape 1426"/>
          <p:cNvSpPr/>
          <p:nvPr/>
        </p:nvSpPr>
        <p:spPr>
          <a:xfrm>
            <a:off x="4503967" y="2574344"/>
            <a:ext cx="786891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Transform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4229884" y="2679274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Shape 1426"/>
          <p:cNvSpPr/>
          <p:nvPr/>
        </p:nvSpPr>
        <p:spPr>
          <a:xfrm>
            <a:off x="5602626" y="2565822"/>
            <a:ext cx="454671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pic>
        <p:nvPicPr>
          <p:cNvPr id="67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5729" y="2386079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1204"/>
          <p:cNvSpPr/>
          <p:nvPr/>
        </p:nvSpPr>
        <p:spPr>
          <a:xfrm>
            <a:off x="2696434" y="2807010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 dirty="0">
                <a:solidFill>
                  <a:srgbClr val="29756E"/>
                </a:solidFill>
              </a:rPr>
              <a:t>SpringXD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5308872" y="2688641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1990469" y="2637523"/>
            <a:ext cx="545087" cy="0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6557975" y="2335112"/>
            <a:ext cx="1921878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" name="Straight Arrow Connector 93"/>
          <p:cNvCxnSpPr/>
          <p:nvPr/>
        </p:nvCxnSpPr>
        <p:spPr>
          <a:xfrm>
            <a:off x="4487038" y="3137543"/>
            <a:ext cx="0" cy="301855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3498127" y="1241633"/>
            <a:ext cx="1846773" cy="564194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Shape 356"/>
          <p:cNvSpPr/>
          <p:nvPr/>
        </p:nvSpPr>
        <p:spPr>
          <a:xfrm>
            <a:off x="266175" y="3492333"/>
            <a:ext cx="2610844" cy="984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700" b="1">
                <a:uFillTx/>
              </a:defRPr>
            </a:lvl1pPr>
          </a:lstStyle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Extensible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Open-Source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Fault-Tolerant</a:t>
            </a:r>
          </a:p>
          <a:p>
            <a:pPr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Horizontally </a:t>
            </a: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Scalable</a:t>
            </a:r>
            <a:endParaRPr lang="x-none" sz="1600" i="1" dirty="0">
              <a:solidFill>
                <a:schemeClr val="accent1">
                  <a:lumMod val="75000"/>
                </a:schemeClr>
              </a:solidFill>
              <a:latin typeface="Avenir Next Demi Bold"/>
              <a:cs typeface="Avenir Next Demi Bold"/>
            </a:endParaRPr>
          </a:p>
        </p:txBody>
      </p:sp>
      <p:cxnSp>
        <p:nvCxnSpPr>
          <p:cNvPr id="130" name="Straight Arrow Connector 129"/>
          <p:cNvCxnSpPr/>
          <p:nvPr/>
        </p:nvCxnSpPr>
        <p:spPr>
          <a:xfrm>
            <a:off x="1990469" y="2799303"/>
            <a:ext cx="545087" cy="0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4310166" y="3137543"/>
            <a:ext cx="0" cy="301855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117242" y="3184522"/>
            <a:ext cx="431726" cy="279274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203060" y="3096815"/>
            <a:ext cx="421497" cy="254113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4421514" y="1823843"/>
            <a:ext cx="6814" cy="368926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4277701" y="1902553"/>
            <a:ext cx="0" cy="301855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6236573" y="2799303"/>
            <a:ext cx="313813" cy="0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236573" y="2655539"/>
            <a:ext cx="313813" cy="0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hape 891"/>
          <p:cNvSpPr txBox="1">
            <a:spLocks/>
          </p:cNvSpPr>
          <p:nvPr/>
        </p:nvSpPr>
        <p:spPr>
          <a:xfrm>
            <a:off x="1290727" y="219167"/>
            <a:ext cx="6553261" cy="829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defRPr sz="1800">
                <a:solidFill>
                  <a:srgbClr val="000000"/>
                </a:solidFill>
              </a:defRPr>
            </a:pPr>
            <a:r>
              <a:rPr lang="en-US" sz="2100" dirty="0" smtClean="0">
                <a:solidFill>
                  <a:srgbClr val="266D68"/>
                </a:solidFill>
              </a:rPr>
              <a:t>Developers and Data Scientists can focus on</a:t>
            </a:r>
            <a:r>
              <a:rPr lang="en-US" sz="2100" dirty="0" smtClean="0"/>
              <a:t/>
            </a:r>
            <a:br>
              <a:rPr lang="en-US" sz="2100" dirty="0" smtClean="0"/>
            </a:br>
            <a:r>
              <a:rPr lang="en-US" sz="2100" dirty="0" smtClean="0">
                <a:solidFill>
                  <a:schemeClr val="accent1">
                    <a:lumMod val="75000"/>
                  </a:schemeClr>
                </a:solidFill>
              </a:rPr>
              <a:t>the </a:t>
            </a:r>
            <a:r>
              <a:rPr lang="en-US" sz="2100" dirty="0" smtClean="0">
                <a:solidFill>
                  <a:srgbClr val="C2632E"/>
                </a:solidFill>
              </a:rPr>
              <a:t>Business Value </a:t>
            </a:r>
            <a:r>
              <a:rPr lang="en-US" sz="2100" dirty="0" smtClean="0">
                <a:solidFill>
                  <a:srgbClr val="266D68"/>
                </a:solidFill>
              </a:rPr>
              <a:t>of Data</a:t>
            </a:r>
            <a:endParaRPr lang="en-US" sz="2100" dirty="0">
              <a:solidFill>
                <a:srgbClr val="266D68"/>
              </a:solidFill>
            </a:endParaRPr>
          </a:p>
        </p:txBody>
      </p:sp>
      <p:sp>
        <p:nvSpPr>
          <p:cNvPr id="39" name="Shape 893"/>
          <p:cNvSpPr/>
          <p:nvPr/>
        </p:nvSpPr>
        <p:spPr>
          <a:xfrm>
            <a:off x="3422526" y="1196593"/>
            <a:ext cx="1981463" cy="660920"/>
          </a:xfrm>
          <a:prstGeom prst="rect">
            <a:avLst/>
          </a:prstGeom>
          <a:ln w="38100">
            <a:solidFill>
              <a:srgbClr val="F27C3A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27C3A"/>
                </a:solidFill>
              </a:defRPr>
            </a:pPr>
            <a:endParaRPr/>
          </a:p>
        </p:txBody>
      </p:sp>
      <p:sp>
        <p:nvSpPr>
          <p:cNvPr id="40" name="Shape 893"/>
          <p:cNvSpPr/>
          <p:nvPr/>
        </p:nvSpPr>
        <p:spPr>
          <a:xfrm>
            <a:off x="6538212" y="3400555"/>
            <a:ext cx="1941641" cy="860172"/>
          </a:xfrm>
          <a:prstGeom prst="rect">
            <a:avLst/>
          </a:prstGeom>
          <a:ln w="38100">
            <a:solidFill>
              <a:srgbClr val="F27C3A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27C3A"/>
                </a:solidFill>
              </a:defRPr>
            </a:pPr>
            <a:endParaRPr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84" y="2702601"/>
            <a:ext cx="413753" cy="41375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817" y="2708445"/>
            <a:ext cx="403725" cy="38818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191" y="2173720"/>
            <a:ext cx="515252" cy="515252"/>
          </a:xfrm>
          <a:prstGeom prst="rect">
            <a:avLst/>
          </a:prstGeom>
        </p:spPr>
      </p:pic>
      <p:sp>
        <p:nvSpPr>
          <p:cNvPr id="44" name="Shape 895"/>
          <p:cNvSpPr/>
          <p:nvPr/>
        </p:nvSpPr>
        <p:spPr>
          <a:xfrm>
            <a:off x="6077095" y="3526470"/>
            <a:ext cx="512843" cy="153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10"/>
                </a:moveTo>
                <a:cubicBezTo>
                  <a:pt x="8741" y="-5399"/>
                  <a:pt x="15941" y="-5235"/>
                  <a:pt x="21600" y="16201"/>
                </a:cubicBezTo>
              </a:path>
            </a:pathLst>
          </a:custGeom>
          <a:ln w="25400">
            <a:solidFill>
              <a:schemeClr val="tx2"/>
            </a:solidFill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lvl="0"/>
            <a:endParaRPr/>
          </a:p>
        </p:txBody>
      </p:sp>
      <p:sp>
        <p:nvSpPr>
          <p:cNvPr id="45" name="Shape 896"/>
          <p:cNvSpPr/>
          <p:nvPr/>
        </p:nvSpPr>
        <p:spPr>
          <a:xfrm>
            <a:off x="6069813" y="3844989"/>
            <a:ext cx="534750" cy="1877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435" extrusionOk="0">
                <a:moveTo>
                  <a:pt x="21600" y="6920"/>
                </a:moveTo>
                <a:cubicBezTo>
                  <a:pt x="11745" y="21600"/>
                  <a:pt x="4545" y="19293"/>
                  <a:pt x="0" y="0"/>
                </a:cubicBezTo>
              </a:path>
            </a:pathLst>
          </a:custGeom>
          <a:ln w="25400">
            <a:solidFill>
              <a:schemeClr val="tx2"/>
            </a:solidFill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lvl="0"/>
            <a:endParaRPr/>
          </a:p>
        </p:txBody>
      </p:sp>
      <p:pic>
        <p:nvPicPr>
          <p:cNvPr id="46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055381" y="1336522"/>
            <a:ext cx="705470" cy="354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pasted-image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097353" y="3846425"/>
            <a:ext cx="955085" cy="328697"/>
          </a:xfrm>
          <a:prstGeom prst="rect">
            <a:avLst/>
          </a:prstGeom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</p:pic>
      <p:pic>
        <p:nvPicPr>
          <p:cNvPr id="48" name="pasted-image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896822" y="3565451"/>
            <a:ext cx="387372" cy="289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4648" y="3556272"/>
            <a:ext cx="528159" cy="339583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2732463" y="3439397"/>
            <a:ext cx="3292986" cy="732923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Rounded Rectangle 50"/>
          <p:cNvSpPr/>
          <p:nvPr/>
        </p:nvSpPr>
        <p:spPr bwMode="auto">
          <a:xfrm>
            <a:off x="5015173" y="3669475"/>
            <a:ext cx="814712" cy="273378"/>
          </a:xfrm>
          <a:prstGeom prst="roundRect">
            <a:avLst>
              <a:gd name="adj" fmla="val 3846"/>
            </a:avLst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rgbClr val="4D4D4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Verdana" charset="0"/>
                <a:ea typeface="+mn-ea"/>
                <a:cs typeface="+mn-cs"/>
              </a:rPr>
              <a:t>HDFS</a:t>
            </a:r>
          </a:p>
        </p:txBody>
      </p:sp>
      <p:sp>
        <p:nvSpPr>
          <p:cNvPr id="52" name="Shape 1426"/>
          <p:cNvSpPr/>
          <p:nvPr/>
        </p:nvSpPr>
        <p:spPr>
          <a:xfrm>
            <a:off x="2784519" y="3691153"/>
            <a:ext cx="1270862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400" dirty="0" smtClean="0">
                <a:solidFill>
                  <a:srgbClr val="29756E"/>
                </a:solidFill>
              </a:rPr>
              <a:t>Data Lake</a:t>
            </a:r>
            <a:endParaRPr sz="1400" dirty="0">
              <a:solidFill>
                <a:srgbClr val="29756E"/>
              </a:solidFill>
            </a:endParaRPr>
          </a:p>
        </p:txBody>
      </p:sp>
      <p:pic>
        <p:nvPicPr>
          <p:cNvPr id="53" name="pasted-image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331964" y="2422111"/>
            <a:ext cx="373909" cy="356530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hape 1426"/>
          <p:cNvSpPr/>
          <p:nvPr/>
        </p:nvSpPr>
        <p:spPr>
          <a:xfrm>
            <a:off x="7112767" y="2802628"/>
            <a:ext cx="798971" cy="203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 dirty="0">
                <a:solidFill>
                  <a:srgbClr val="29756E"/>
                </a:solidFill>
                <a:latin typeface="+mn-lt"/>
              </a:rPr>
              <a:t>GemFire</a:t>
            </a:r>
          </a:p>
        </p:txBody>
      </p:sp>
      <p:pic>
        <p:nvPicPr>
          <p:cNvPr id="55" name="pasted-image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086815" y="3502548"/>
            <a:ext cx="611390" cy="488328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1350"/>
          <p:cNvSpPr/>
          <p:nvPr/>
        </p:nvSpPr>
        <p:spPr>
          <a:xfrm>
            <a:off x="4164672" y="3924860"/>
            <a:ext cx="497504" cy="19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1050" dirty="0">
                <a:solidFill>
                  <a:srgbClr val="29756E"/>
                </a:solidFill>
              </a:rPr>
              <a:t>HAWQ</a:t>
            </a:r>
          </a:p>
        </p:txBody>
      </p:sp>
      <p:sp>
        <p:nvSpPr>
          <p:cNvPr id="70" name="Shape 1350"/>
          <p:cNvSpPr/>
          <p:nvPr/>
        </p:nvSpPr>
        <p:spPr>
          <a:xfrm>
            <a:off x="4601852" y="3179727"/>
            <a:ext cx="497504" cy="19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50" dirty="0" smtClean="0">
                <a:solidFill>
                  <a:srgbClr val="29756E"/>
                </a:solidFill>
              </a:rPr>
              <a:t>SQL</a:t>
            </a:r>
            <a:endParaRPr sz="1050" dirty="0">
              <a:solidFill>
                <a:srgbClr val="29756E"/>
              </a:solidFill>
            </a:endParaRPr>
          </a:p>
        </p:txBody>
      </p:sp>
      <p:sp>
        <p:nvSpPr>
          <p:cNvPr id="71" name="Shape 1350"/>
          <p:cNvSpPr/>
          <p:nvPr/>
        </p:nvSpPr>
        <p:spPr>
          <a:xfrm>
            <a:off x="6177764" y="3714990"/>
            <a:ext cx="497504" cy="19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50" dirty="0" smtClean="0">
                <a:solidFill>
                  <a:srgbClr val="29756E"/>
                </a:solidFill>
              </a:rPr>
              <a:t>SQL</a:t>
            </a:r>
            <a:endParaRPr sz="1050" dirty="0">
              <a:solidFill>
                <a:srgbClr val="2975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16588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31"/>
          <p:cNvSpPr txBox="1">
            <a:spLocks noChangeArrowheads="1"/>
          </p:cNvSpPr>
          <p:nvPr/>
        </p:nvSpPr>
        <p:spPr bwMode="auto">
          <a:xfrm>
            <a:off x="2279958" y="561176"/>
            <a:ext cx="10054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dirty="0" smtClean="0">
                <a:solidFill>
                  <a:srgbClr val="266D68"/>
                </a:solidFill>
                <a:latin typeface="Avenir Next Demi Bold"/>
                <a:cs typeface="Avenir Next Demi Bold"/>
              </a:rPr>
              <a:t>Data Feeds</a:t>
            </a:r>
            <a:endParaRPr lang="en-US" sz="1200" dirty="0">
              <a:solidFill>
                <a:srgbClr val="266D68"/>
              </a:solidFill>
              <a:latin typeface="Avenir Next Demi Bold"/>
              <a:cs typeface="Avenir Next Demi Bold"/>
            </a:endParaRPr>
          </a:p>
        </p:txBody>
      </p:sp>
      <p:pic>
        <p:nvPicPr>
          <p:cNvPr id="261" name="Picture 2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941" y="1477435"/>
            <a:ext cx="1059422" cy="436654"/>
          </a:xfrm>
          <a:prstGeom prst="rect">
            <a:avLst/>
          </a:prstGeom>
        </p:spPr>
      </p:pic>
      <p:sp>
        <p:nvSpPr>
          <p:cNvPr id="17" name="TextBox 31"/>
          <p:cNvSpPr txBox="1">
            <a:spLocks noChangeArrowheads="1"/>
          </p:cNvSpPr>
          <p:nvPr/>
        </p:nvSpPr>
        <p:spPr bwMode="auto">
          <a:xfrm>
            <a:off x="5304770" y="570184"/>
            <a:ext cx="15568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dirty="0" smtClean="0">
                <a:solidFill>
                  <a:srgbClr val="266D68"/>
                </a:solidFill>
                <a:latin typeface="Avenir Next Demi Bold"/>
                <a:cs typeface="Avenir Next Demi Bold"/>
              </a:rPr>
              <a:t>Transactional Apps</a:t>
            </a:r>
            <a:endParaRPr lang="en-US" sz="1200" dirty="0">
              <a:solidFill>
                <a:srgbClr val="266D68"/>
              </a:solidFill>
              <a:latin typeface="Avenir Next Demi Bold"/>
              <a:cs typeface="Avenir Next Demi Bold"/>
            </a:endParaRPr>
          </a:p>
        </p:txBody>
      </p:sp>
      <p:sp>
        <p:nvSpPr>
          <p:cNvPr id="19" name="TextBox 34"/>
          <p:cNvSpPr txBox="1">
            <a:spLocks noChangeArrowheads="1"/>
          </p:cNvSpPr>
          <p:nvPr/>
        </p:nvSpPr>
        <p:spPr bwMode="auto">
          <a:xfrm>
            <a:off x="7404482" y="574928"/>
            <a:ext cx="117211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dirty="0">
                <a:solidFill>
                  <a:srgbClr val="266D68"/>
                </a:solidFill>
                <a:latin typeface="Avenir Next Demi Bold"/>
                <a:cs typeface="Avenir Next Demi Bold"/>
              </a:rPr>
              <a:t>Analytic Apps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1050393" y="1534488"/>
            <a:ext cx="0" cy="35178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853368" y="1956138"/>
            <a:ext cx="4019248" cy="7746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406293" y="3051047"/>
            <a:ext cx="1789295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Shape 1426"/>
          <p:cNvSpPr/>
          <p:nvPr/>
        </p:nvSpPr>
        <p:spPr>
          <a:xfrm>
            <a:off x="5606719" y="3197286"/>
            <a:ext cx="1615890" cy="413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400" dirty="0" smtClean="0">
                <a:solidFill>
                  <a:srgbClr val="29756E"/>
                </a:solidFill>
              </a:rPr>
              <a:t>Expert Systems &amp; Machine Learning</a:t>
            </a:r>
            <a:endParaRPr sz="1400" dirty="0">
              <a:solidFill>
                <a:srgbClr val="29756E"/>
              </a:solidFill>
            </a:endParaRPr>
          </a:p>
        </p:txBody>
      </p:sp>
      <p:sp>
        <p:nvSpPr>
          <p:cNvPr id="66" name="Shape 1426"/>
          <p:cNvSpPr/>
          <p:nvPr/>
        </p:nvSpPr>
        <p:spPr>
          <a:xfrm>
            <a:off x="7474817" y="3201181"/>
            <a:ext cx="1016195" cy="413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400" dirty="0" smtClean="0">
                <a:solidFill>
                  <a:srgbClr val="29756E"/>
                </a:solidFill>
              </a:rPr>
              <a:t>Advanced Analytics</a:t>
            </a:r>
            <a:endParaRPr sz="1400" dirty="0">
              <a:solidFill>
                <a:srgbClr val="29756E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3168820" y="3038826"/>
            <a:ext cx="1921878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Shape 1426"/>
          <p:cNvSpPr/>
          <p:nvPr/>
        </p:nvSpPr>
        <p:spPr>
          <a:xfrm>
            <a:off x="3600566" y="3201360"/>
            <a:ext cx="1149730" cy="413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400" dirty="0" smtClean="0">
                <a:solidFill>
                  <a:srgbClr val="29756E"/>
                </a:solidFill>
              </a:rPr>
              <a:t>Real-Time Data</a:t>
            </a:r>
            <a:endParaRPr sz="1400" dirty="0">
              <a:solidFill>
                <a:srgbClr val="29756E"/>
              </a:solidFill>
            </a:endParaRPr>
          </a:p>
        </p:txBody>
      </p:sp>
      <p:cxnSp>
        <p:nvCxnSpPr>
          <p:cNvPr id="92" name="Straight Arrow Connector 91"/>
          <p:cNvCxnSpPr>
            <a:stCxn id="58" idx="1"/>
            <a:endCxn id="69" idx="3"/>
          </p:cNvCxnSpPr>
          <p:nvPr/>
        </p:nvCxnSpPr>
        <p:spPr>
          <a:xfrm flipH="1" flipV="1">
            <a:off x="5090698" y="3393089"/>
            <a:ext cx="315595" cy="12221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82"/>
          <p:cNvCxnSpPr/>
          <p:nvPr/>
        </p:nvCxnSpPr>
        <p:spPr>
          <a:xfrm>
            <a:off x="2867085" y="3336179"/>
            <a:ext cx="315173" cy="11870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Shape 1426"/>
          <p:cNvSpPr/>
          <p:nvPr/>
        </p:nvSpPr>
        <p:spPr>
          <a:xfrm>
            <a:off x="2010974" y="2226736"/>
            <a:ext cx="2027240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400" dirty="0" smtClean="0">
                <a:solidFill>
                  <a:srgbClr val="29756E"/>
                </a:solidFill>
              </a:rPr>
              <a:t>Data Stream Pipeline</a:t>
            </a:r>
            <a:endParaRPr sz="1400" dirty="0">
              <a:solidFill>
                <a:srgbClr val="29756E"/>
              </a:solidFill>
            </a:endParaRPr>
          </a:p>
        </p:txBody>
      </p:sp>
      <p:cxnSp>
        <p:nvCxnSpPr>
          <p:cNvPr id="166" name="Straight Arrow Connector 82"/>
          <p:cNvCxnSpPr/>
          <p:nvPr/>
        </p:nvCxnSpPr>
        <p:spPr>
          <a:xfrm flipH="1">
            <a:off x="2849071" y="3507899"/>
            <a:ext cx="285696" cy="0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7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4160" y="861092"/>
            <a:ext cx="777316" cy="656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52" y="879108"/>
            <a:ext cx="529538" cy="545936"/>
          </a:xfrm>
          <a:prstGeom prst="rect">
            <a:avLst/>
          </a:prstGeom>
        </p:spPr>
      </p:pic>
      <p:pic>
        <p:nvPicPr>
          <p:cNvPr id="189" name="Picture 18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5145" y="944304"/>
            <a:ext cx="443539" cy="443539"/>
          </a:xfrm>
          <a:prstGeom prst="rect">
            <a:avLst/>
          </a:prstGeom>
        </p:spPr>
      </p:pic>
      <p:pic>
        <p:nvPicPr>
          <p:cNvPr id="190" name="Picture 18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1007" y="944304"/>
            <a:ext cx="413753" cy="413753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9232" y="885785"/>
            <a:ext cx="328517" cy="605274"/>
          </a:xfrm>
          <a:prstGeom prst="rect">
            <a:avLst/>
          </a:prstGeom>
        </p:spPr>
      </p:pic>
      <p:pic>
        <p:nvPicPr>
          <p:cNvPr id="194" name="Picture 19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6034" y="972150"/>
            <a:ext cx="403725" cy="388181"/>
          </a:xfrm>
          <a:prstGeom prst="rect">
            <a:avLst/>
          </a:prstGeom>
        </p:spPr>
      </p:pic>
      <p:pic>
        <p:nvPicPr>
          <p:cNvPr id="195" name="Picture 19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9326" y="917280"/>
            <a:ext cx="470564" cy="470564"/>
          </a:xfrm>
          <a:prstGeom prst="rect">
            <a:avLst/>
          </a:prstGeom>
        </p:spPr>
      </p:pic>
      <p:cxnSp>
        <p:nvCxnSpPr>
          <p:cNvPr id="202" name="Straight Arrow Connector 201"/>
          <p:cNvCxnSpPr/>
          <p:nvPr/>
        </p:nvCxnSpPr>
        <p:spPr>
          <a:xfrm>
            <a:off x="1402395" y="1534488"/>
            <a:ext cx="0" cy="35178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>
            <a:off x="1792469" y="1534488"/>
            <a:ext cx="0" cy="35178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/>
          <p:nvPr/>
        </p:nvCxnSpPr>
        <p:spPr>
          <a:xfrm>
            <a:off x="2144471" y="1534488"/>
            <a:ext cx="0" cy="35178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>
            <a:off x="2497134" y="1531819"/>
            <a:ext cx="0" cy="354455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/>
          <p:nvPr/>
        </p:nvCxnSpPr>
        <p:spPr>
          <a:xfrm>
            <a:off x="2849136" y="1531819"/>
            <a:ext cx="0" cy="354455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/>
          <p:nvPr/>
        </p:nvCxnSpPr>
        <p:spPr>
          <a:xfrm>
            <a:off x="3168820" y="1508237"/>
            <a:ext cx="0" cy="378037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/>
          <p:nvPr/>
        </p:nvCxnSpPr>
        <p:spPr>
          <a:xfrm>
            <a:off x="3493801" y="1508237"/>
            <a:ext cx="0" cy="378037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/>
          <p:nvPr/>
        </p:nvCxnSpPr>
        <p:spPr>
          <a:xfrm>
            <a:off x="3863074" y="1508237"/>
            <a:ext cx="0" cy="378037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/>
          <p:nvPr/>
        </p:nvCxnSpPr>
        <p:spPr>
          <a:xfrm>
            <a:off x="4188055" y="1508237"/>
            <a:ext cx="0" cy="378037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1" name="Picture 2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38213" y="954134"/>
            <a:ext cx="429817" cy="429817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5649" y="961054"/>
            <a:ext cx="515252" cy="515252"/>
          </a:xfrm>
          <a:prstGeom prst="rect">
            <a:avLst/>
          </a:prstGeom>
        </p:spPr>
      </p:pic>
      <p:cxnSp>
        <p:nvCxnSpPr>
          <p:cNvPr id="215" name="Straight Arrow Connector 214"/>
          <p:cNvCxnSpPr/>
          <p:nvPr/>
        </p:nvCxnSpPr>
        <p:spPr>
          <a:xfrm>
            <a:off x="4539500" y="1508237"/>
            <a:ext cx="0" cy="378037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/>
          <p:nvPr/>
        </p:nvCxnSpPr>
        <p:spPr>
          <a:xfrm flipV="1">
            <a:off x="1897969" y="2747363"/>
            <a:ext cx="0" cy="261161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/>
          <p:cNvCxnSpPr/>
          <p:nvPr/>
        </p:nvCxnSpPr>
        <p:spPr>
          <a:xfrm>
            <a:off x="1733620" y="2765379"/>
            <a:ext cx="0" cy="256271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 flipV="1">
            <a:off x="4629570" y="2729347"/>
            <a:ext cx="0" cy="261161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/>
          <p:cNvCxnSpPr/>
          <p:nvPr/>
        </p:nvCxnSpPr>
        <p:spPr>
          <a:xfrm>
            <a:off x="4456214" y="2756371"/>
            <a:ext cx="0" cy="256271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3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280" y="3885800"/>
            <a:ext cx="1951037" cy="633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" name="Rounded Rectangle 244"/>
          <p:cNvSpPr/>
          <p:nvPr/>
        </p:nvSpPr>
        <p:spPr bwMode="auto">
          <a:xfrm>
            <a:off x="7485931" y="4044938"/>
            <a:ext cx="814712" cy="273378"/>
          </a:xfrm>
          <a:prstGeom prst="roundRect">
            <a:avLst>
              <a:gd name="adj" fmla="val 3846"/>
            </a:avLst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rgbClr val="4D4D4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Verdana" charset="0"/>
                <a:ea typeface="+mn-ea"/>
                <a:cs typeface="+mn-cs"/>
              </a:rPr>
              <a:t>HDFS</a:t>
            </a:r>
          </a:p>
        </p:txBody>
      </p:sp>
      <p:pic>
        <p:nvPicPr>
          <p:cNvPr id="247" name="Picture 24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99594" y="850937"/>
            <a:ext cx="568840" cy="568840"/>
          </a:xfrm>
          <a:prstGeom prst="rect">
            <a:avLst/>
          </a:prstGeom>
        </p:spPr>
      </p:pic>
      <p:pic>
        <p:nvPicPr>
          <p:cNvPr id="249" name="Picture 24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8679" y="909011"/>
            <a:ext cx="510766" cy="510766"/>
          </a:xfrm>
          <a:prstGeom prst="rect">
            <a:avLst/>
          </a:prstGeom>
        </p:spPr>
      </p:pic>
      <p:pic>
        <p:nvPicPr>
          <p:cNvPr id="252" name="Picture 25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38446" y="900720"/>
            <a:ext cx="325120" cy="477489"/>
          </a:xfrm>
          <a:prstGeom prst="rect">
            <a:avLst/>
          </a:prstGeom>
        </p:spPr>
      </p:pic>
      <p:pic>
        <p:nvPicPr>
          <p:cNvPr id="259" name="Picture 25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30617" y="1463435"/>
            <a:ext cx="560810" cy="468670"/>
          </a:xfrm>
          <a:prstGeom prst="rect">
            <a:avLst/>
          </a:prstGeom>
        </p:spPr>
      </p:pic>
      <p:pic>
        <p:nvPicPr>
          <p:cNvPr id="268" name="Picture 26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06293" y="1497108"/>
            <a:ext cx="390780" cy="390780"/>
          </a:xfrm>
          <a:prstGeom prst="rect">
            <a:avLst/>
          </a:prstGeom>
        </p:spPr>
      </p:pic>
      <p:pic>
        <p:nvPicPr>
          <p:cNvPr id="295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698" y="3880545"/>
            <a:ext cx="1951037" cy="633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7" name="Straight Arrow Connector 296"/>
          <p:cNvCxnSpPr/>
          <p:nvPr/>
        </p:nvCxnSpPr>
        <p:spPr>
          <a:xfrm>
            <a:off x="7930312" y="2226736"/>
            <a:ext cx="0" cy="765240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/>
          <p:nvPr/>
        </p:nvCxnSpPr>
        <p:spPr>
          <a:xfrm flipV="1">
            <a:off x="8082712" y="2184373"/>
            <a:ext cx="0" cy="798595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/>
          <p:nvPr/>
        </p:nvCxnSpPr>
        <p:spPr>
          <a:xfrm flipH="1">
            <a:off x="4946480" y="2136435"/>
            <a:ext cx="932144" cy="837288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/>
          <p:nvPr/>
        </p:nvCxnSpPr>
        <p:spPr>
          <a:xfrm flipV="1">
            <a:off x="5135733" y="2184373"/>
            <a:ext cx="896876" cy="793662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Picture 302" descr="app2.png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7485931" y="871400"/>
            <a:ext cx="1072636" cy="69333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40005" dist="19939" dir="5400000" sy="23000" kx="-1199993" algn="bl" rotWithShape="0">
              <a:srgbClr val="000000">
                <a:alpha val="28000"/>
              </a:srgbClr>
            </a:outerShdw>
          </a:effectLst>
          <a:extLst/>
        </p:spPr>
      </p:pic>
      <p:pic>
        <p:nvPicPr>
          <p:cNvPr id="304" name="Picture 3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028"/>
          <a:stretch>
            <a:fillRect/>
          </a:stretch>
        </p:blipFill>
        <p:spPr bwMode="auto">
          <a:xfrm>
            <a:off x="7652195" y="1923097"/>
            <a:ext cx="556233" cy="232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5" name="Picture 3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482" y="1629442"/>
            <a:ext cx="1303192" cy="256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Shape 1426"/>
          <p:cNvSpPr/>
          <p:nvPr/>
        </p:nvSpPr>
        <p:spPr>
          <a:xfrm>
            <a:off x="1323896" y="4084835"/>
            <a:ext cx="1965969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400" dirty="0" smtClean="0">
                <a:solidFill>
                  <a:srgbClr val="29756E"/>
                </a:solidFill>
              </a:rPr>
              <a:t>Data Lake</a:t>
            </a:r>
            <a:endParaRPr sz="1400" dirty="0">
              <a:solidFill>
                <a:srgbClr val="29756E"/>
              </a:solidFill>
            </a:endParaRPr>
          </a:p>
        </p:txBody>
      </p:sp>
      <p:sp>
        <p:nvSpPr>
          <p:cNvPr id="115" name="Shape 1426"/>
          <p:cNvSpPr/>
          <p:nvPr/>
        </p:nvSpPr>
        <p:spPr>
          <a:xfrm>
            <a:off x="1064264" y="3201360"/>
            <a:ext cx="1494420" cy="413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400" dirty="0" smtClean="0">
                <a:solidFill>
                  <a:srgbClr val="29756E"/>
                </a:solidFill>
              </a:rPr>
              <a:t>Distributed Computing</a:t>
            </a:r>
            <a:endParaRPr sz="1400" dirty="0">
              <a:solidFill>
                <a:srgbClr val="29756E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866069" y="3053914"/>
            <a:ext cx="1960211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" name="Straight Arrow Connector 82"/>
          <p:cNvCxnSpPr/>
          <p:nvPr/>
        </p:nvCxnSpPr>
        <p:spPr>
          <a:xfrm rot="10800000" flipV="1">
            <a:off x="853368" y="2343477"/>
            <a:ext cx="12700" cy="1837986"/>
          </a:xfrm>
          <a:prstGeom prst="curvedConnector3">
            <a:avLst>
              <a:gd name="adj1" fmla="val 4282142"/>
            </a:avLst>
          </a:prstGeom>
          <a:ln w="28575" cmpd="sng">
            <a:solidFill>
              <a:schemeClr val="accent1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82"/>
          <p:cNvCxnSpPr/>
          <p:nvPr/>
        </p:nvCxnSpPr>
        <p:spPr>
          <a:xfrm rot="16200000" flipH="1" flipV="1">
            <a:off x="6954029" y="2242052"/>
            <a:ext cx="1413" cy="1616576"/>
          </a:xfrm>
          <a:prstGeom prst="curvedConnector3">
            <a:avLst>
              <a:gd name="adj1" fmla="val -39766171"/>
            </a:avLst>
          </a:prstGeom>
          <a:ln w="28575" cmpd="sng">
            <a:solidFill>
              <a:schemeClr val="accent1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853368" y="3840760"/>
            <a:ext cx="7802306" cy="681406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300441" y="3049634"/>
            <a:ext cx="1355233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Shape 978"/>
          <p:cNvSpPr/>
          <p:nvPr/>
        </p:nvSpPr>
        <p:spPr>
          <a:xfrm>
            <a:off x="293040" y="188248"/>
            <a:ext cx="4336530" cy="345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700">
                <a:solidFill>
                  <a:srgbClr val="C2632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1700" dirty="0">
                <a:solidFill>
                  <a:srgbClr val="266D68"/>
                </a:solidFill>
                <a:latin typeface="Arial"/>
                <a:cs typeface="Arial"/>
              </a:rPr>
              <a:t>Data Streaming </a:t>
            </a:r>
            <a:r>
              <a:rPr lang="x-none" sz="1700" dirty="0" smtClean="0">
                <a:solidFill>
                  <a:srgbClr val="266D68"/>
                </a:solidFill>
                <a:latin typeface="Arial"/>
                <a:cs typeface="Arial"/>
              </a:rPr>
              <a:t>Reference </a:t>
            </a:r>
            <a:r>
              <a:rPr sz="1700" dirty="0" smtClean="0">
                <a:solidFill>
                  <a:srgbClr val="266D68"/>
                </a:solidFill>
                <a:latin typeface="Arial"/>
                <a:cs typeface="Arial"/>
              </a:rPr>
              <a:t>Architecture</a:t>
            </a:r>
            <a:endParaRPr sz="1700" dirty="0">
              <a:solidFill>
                <a:srgbClr val="266D68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618071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Picture 2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941" y="1477435"/>
            <a:ext cx="1059422" cy="436654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1050393" y="1534488"/>
            <a:ext cx="0" cy="35178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853368" y="3840760"/>
            <a:ext cx="7802306" cy="681406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853368" y="1956138"/>
            <a:ext cx="4019248" cy="7746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300441" y="3049634"/>
            <a:ext cx="1355233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4160" y="861092"/>
            <a:ext cx="777316" cy="656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52" y="879108"/>
            <a:ext cx="529538" cy="545936"/>
          </a:xfrm>
          <a:prstGeom prst="rect">
            <a:avLst/>
          </a:prstGeom>
        </p:spPr>
      </p:pic>
      <p:pic>
        <p:nvPicPr>
          <p:cNvPr id="189" name="Picture 18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5145" y="944304"/>
            <a:ext cx="443539" cy="443539"/>
          </a:xfrm>
          <a:prstGeom prst="rect">
            <a:avLst/>
          </a:prstGeom>
        </p:spPr>
      </p:pic>
      <p:pic>
        <p:nvPicPr>
          <p:cNvPr id="190" name="Picture 18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1007" y="944304"/>
            <a:ext cx="413753" cy="413753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9232" y="885785"/>
            <a:ext cx="328517" cy="605274"/>
          </a:xfrm>
          <a:prstGeom prst="rect">
            <a:avLst/>
          </a:prstGeom>
        </p:spPr>
      </p:pic>
      <p:pic>
        <p:nvPicPr>
          <p:cNvPr id="194" name="Picture 19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6034" y="972150"/>
            <a:ext cx="403725" cy="388181"/>
          </a:xfrm>
          <a:prstGeom prst="rect">
            <a:avLst/>
          </a:prstGeom>
        </p:spPr>
      </p:pic>
      <p:pic>
        <p:nvPicPr>
          <p:cNvPr id="195" name="Picture 19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9326" y="917280"/>
            <a:ext cx="470564" cy="470564"/>
          </a:xfrm>
          <a:prstGeom prst="rect">
            <a:avLst/>
          </a:prstGeom>
        </p:spPr>
      </p:pic>
      <p:cxnSp>
        <p:nvCxnSpPr>
          <p:cNvPr id="202" name="Straight Arrow Connector 201"/>
          <p:cNvCxnSpPr/>
          <p:nvPr/>
        </p:nvCxnSpPr>
        <p:spPr>
          <a:xfrm>
            <a:off x="1402395" y="1534488"/>
            <a:ext cx="0" cy="35178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>
            <a:off x="1792469" y="1534488"/>
            <a:ext cx="0" cy="35178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/>
          <p:nvPr/>
        </p:nvCxnSpPr>
        <p:spPr>
          <a:xfrm>
            <a:off x="2144471" y="1534488"/>
            <a:ext cx="0" cy="35178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>
            <a:off x="2497134" y="1531819"/>
            <a:ext cx="0" cy="354455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/>
          <p:nvPr/>
        </p:nvCxnSpPr>
        <p:spPr>
          <a:xfrm>
            <a:off x="2849136" y="1531819"/>
            <a:ext cx="0" cy="354455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/>
          <p:nvPr/>
        </p:nvCxnSpPr>
        <p:spPr>
          <a:xfrm>
            <a:off x="3168820" y="1508237"/>
            <a:ext cx="0" cy="378037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/>
          <p:nvPr/>
        </p:nvCxnSpPr>
        <p:spPr>
          <a:xfrm>
            <a:off x="3493801" y="1508237"/>
            <a:ext cx="0" cy="378037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/>
          <p:nvPr/>
        </p:nvCxnSpPr>
        <p:spPr>
          <a:xfrm>
            <a:off x="3863074" y="1508237"/>
            <a:ext cx="0" cy="378037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/>
          <p:nvPr/>
        </p:nvCxnSpPr>
        <p:spPr>
          <a:xfrm>
            <a:off x="4188055" y="1508237"/>
            <a:ext cx="0" cy="378037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1" name="Picture 2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38213" y="954134"/>
            <a:ext cx="429817" cy="429817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5649" y="961054"/>
            <a:ext cx="515252" cy="515252"/>
          </a:xfrm>
          <a:prstGeom prst="rect">
            <a:avLst/>
          </a:prstGeom>
        </p:spPr>
      </p:pic>
      <p:cxnSp>
        <p:nvCxnSpPr>
          <p:cNvPr id="215" name="Straight Arrow Connector 214"/>
          <p:cNvCxnSpPr/>
          <p:nvPr/>
        </p:nvCxnSpPr>
        <p:spPr>
          <a:xfrm>
            <a:off x="4539500" y="1508237"/>
            <a:ext cx="0" cy="378037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3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280" y="3885800"/>
            <a:ext cx="1951037" cy="633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" name="Rounded Rectangle 244"/>
          <p:cNvSpPr/>
          <p:nvPr/>
        </p:nvSpPr>
        <p:spPr bwMode="auto">
          <a:xfrm>
            <a:off x="7485931" y="4044938"/>
            <a:ext cx="814712" cy="273378"/>
          </a:xfrm>
          <a:prstGeom prst="roundRect">
            <a:avLst>
              <a:gd name="adj" fmla="val 3846"/>
            </a:avLst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rgbClr val="4D4D4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Verdana" charset="0"/>
                <a:ea typeface="+mn-ea"/>
                <a:cs typeface="+mn-cs"/>
              </a:rPr>
              <a:t>HDFS</a:t>
            </a:r>
          </a:p>
        </p:txBody>
      </p:sp>
      <p:pic>
        <p:nvPicPr>
          <p:cNvPr id="247" name="Picture 24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99594" y="850937"/>
            <a:ext cx="568840" cy="568840"/>
          </a:xfrm>
          <a:prstGeom prst="rect">
            <a:avLst/>
          </a:prstGeom>
        </p:spPr>
      </p:pic>
      <p:pic>
        <p:nvPicPr>
          <p:cNvPr id="249" name="Picture 24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8679" y="909011"/>
            <a:ext cx="510766" cy="510766"/>
          </a:xfrm>
          <a:prstGeom prst="rect">
            <a:avLst/>
          </a:prstGeom>
        </p:spPr>
      </p:pic>
      <p:pic>
        <p:nvPicPr>
          <p:cNvPr id="252" name="Picture 25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38446" y="900720"/>
            <a:ext cx="325120" cy="477489"/>
          </a:xfrm>
          <a:prstGeom prst="rect">
            <a:avLst/>
          </a:prstGeom>
        </p:spPr>
      </p:pic>
      <p:pic>
        <p:nvPicPr>
          <p:cNvPr id="259" name="Picture 25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30617" y="1463435"/>
            <a:ext cx="560810" cy="468670"/>
          </a:xfrm>
          <a:prstGeom prst="rect">
            <a:avLst/>
          </a:prstGeom>
        </p:spPr>
      </p:pic>
      <p:pic>
        <p:nvPicPr>
          <p:cNvPr id="268" name="Picture 26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06293" y="1497108"/>
            <a:ext cx="390780" cy="390780"/>
          </a:xfrm>
          <a:prstGeom prst="rect">
            <a:avLst/>
          </a:prstGeom>
        </p:spPr>
      </p:pic>
      <p:cxnSp>
        <p:nvCxnSpPr>
          <p:cNvPr id="286" name="Straight Arrow Connector 82"/>
          <p:cNvCxnSpPr>
            <a:stCxn id="56" idx="1"/>
            <a:endCxn id="48" idx="1"/>
          </p:cNvCxnSpPr>
          <p:nvPr/>
        </p:nvCxnSpPr>
        <p:spPr>
          <a:xfrm rot="10800000" flipV="1">
            <a:off x="853368" y="2343477"/>
            <a:ext cx="12700" cy="1837986"/>
          </a:xfrm>
          <a:prstGeom prst="curvedConnector3">
            <a:avLst>
              <a:gd name="adj1" fmla="val 4353071"/>
            </a:avLst>
          </a:prstGeom>
          <a:ln w="28575" cmpd="sng">
            <a:solidFill>
              <a:schemeClr val="accent1">
                <a:lumMod val="50000"/>
              </a:schemeClr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5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698" y="3880545"/>
            <a:ext cx="1951037" cy="633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7" name="Straight Arrow Connector 296"/>
          <p:cNvCxnSpPr/>
          <p:nvPr/>
        </p:nvCxnSpPr>
        <p:spPr>
          <a:xfrm>
            <a:off x="7930312" y="2226736"/>
            <a:ext cx="0" cy="765240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/>
          <p:nvPr/>
        </p:nvCxnSpPr>
        <p:spPr>
          <a:xfrm flipV="1">
            <a:off x="8082712" y="2184373"/>
            <a:ext cx="0" cy="798595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/>
          <p:nvPr/>
        </p:nvCxnSpPr>
        <p:spPr>
          <a:xfrm flipH="1">
            <a:off x="4946480" y="2136435"/>
            <a:ext cx="932144" cy="837288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/>
          <p:nvPr/>
        </p:nvCxnSpPr>
        <p:spPr>
          <a:xfrm flipV="1">
            <a:off x="5135733" y="2184373"/>
            <a:ext cx="896876" cy="793662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Picture 302" descr="app2.png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7485931" y="871400"/>
            <a:ext cx="1072636" cy="69333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40005" dist="19939" dir="5400000" sy="23000" kx="-1199993" algn="bl" rotWithShape="0">
              <a:srgbClr val="000000">
                <a:alpha val="28000"/>
              </a:srgbClr>
            </a:outerShdw>
          </a:effectLst>
          <a:extLst/>
        </p:spPr>
      </p:pic>
      <p:pic>
        <p:nvPicPr>
          <p:cNvPr id="304" name="Picture 3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028"/>
          <a:stretch>
            <a:fillRect/>
          </a:stretch>
        </p:blipFill>
        <p:spPr bwMode="auto">
          <a:xfrm>
            <a:off x="7652195" y="1923097"/>
            <a:ext cx="556233" cy="232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5" name="Picture 3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482" y="1629442"/>
            <a:ext cx="1303192" cy="256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Shape 1426"/>
          <p:cNvSpPr/>
          <p:nvPr/>
        </p:nvSpPr>
        <p:spPr>
          <a:xfrm>
            <a:off x="1323896" y="4084835"/>
            <a:ext cx="1965969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400" dirty="0" smtClean="0">
                <a:solidFill>
                  <a:srgbClr val="29756E"/>
                </a:solidFill>
              </a:rPr>
              <a:t>Data Lake</a:t>
            </a:r>
            <a:endParaRPr sz="1400" dirty="0">
              <a:solidFill>
                <a:srgbClr val="29756E"/>
              </a:solidFill>
            </a:endParaRPr>
          </a:p>
        </p:txBody>
      </p:sp>
      <p:sp>
        <p:nvSpPr>
          <p:cNvPr id="64" name="Shape 1426"/>
          <p:cNvSpPr/>
          <p:nvPr/>
        </p:nvSpPr>
        <p:spPr>
          <a:xfrm>
            <a:off x="2007749" y="2217242"/>
            <a:ext cx="515805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65" name="Shape 1426"/>
          <p:cNvSpPr/>
          <p:nvPr/>
        </p:nvSpPr>
        <p:spPr>
          <a:xfrm>
            <a:off x="2804219" y="2217242"/>
            <a:ext cx="515805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Filter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67" name="Shape 1426"/>
          <p:cNvSpPr/>
          <p:nvPr/>
        </p:nvSpPr>
        <p:spPr>
          <a:xfrm>
            <a:off x="3491101" y="2206899"/>
            <a:ext cx="494720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Enrich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2530136" y="2322172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Shape 1426"/>
          <p:cNvSpPr/>
          <p:nvPr/>
        </p:nvSpPr>
        <p:spPr>
          <a:xfrm>
            <a:off x="4301362" y="2208720"/>
            <a:ext cx="454671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pic>
        <p:nvPicPr>
          <p:cNvPr id="74" name="pasted-image.png"/>
          <p:cNvPicPr/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1145518" y="2039355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hape 1204"/>
          <p:cNvSpPr/>
          <p:nvPr/>
        </p:nvSpPr>
        <p:spPr>
          <a:xfrm>
            <a:off x="879595" y="2449908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 dirty="0">
                <a:solidFill>
                  <a:srgbClr val="29756E"/>
                </a:solidFill>
              </a:rPr>
              <a:t>SpringXD</a:t>
            </a:r>
          </a:p>
        </p:txBody>
      </p:sp>
      <p:cxnSp>
        <p:nvCxnSpPr>
          <p:cNvPr id="76" name="Straight Arrow Connector 75"/>
          <p:cNvCxnSpPr/>
          <p:nvPr/>
        </p:nvCxnSpPr>
        <p:spPr>
          <a:xfrm flipV="1">
            <a:off x="3229959" y="2322906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4024957" y="2321323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asted-image.png"/>
          <p:cNvPicPr/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5953972" y="3428430"/>
            <a:ext cx="955085" cy="328697"/>
          </a:xfrm>
          <a:prstGeom prst="rect">
            <a:avLst/>
          </a:prstGeom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</p:pic>
      <p:pic>
        <p:nvPicPr>
          <p:cNvPr id="100" name="pasted-image.png"/>
          <p:cNvPicPr/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6699399" y="3129440"/>
            <a:ext cx="387372" cy="289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573253" y="3138277"/>
            <a:ext cx="528159" cy="339583"/>
          </a:xfrm>
          <a:prstGeom prst="rect">
            <a:avLst/>
          </a:prstGeom>
        </p:spPr>
      </p:pic>
      <p:pic>
        <p:nvPicPr>
          <p:cNvPr id="102" name="pasted-image.png"/>
          <p:cNvPicPr/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7365181" y="3066992"/>
            <a:ext cx="611390" cy="488328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Shape 1350"/>
          <p:cNvSpPr/>
          <p:nvPr/>
        </p:nvSpPr>
        <p:spPr>
          <a:xfrm>
            <a:off x="7443038" y="3507320"/>
            <a:ext cx="497504" cy="19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1050" dirty="0">
                <a:solidFill>
                  <a:srgbClr val="29756E"/>
                </a:solidFill>
              </a:rPr>
              <a:t>HAWQ</a:t>
            </a:r>
          </a:p>
        </p:txBody>
      </p:sp>
      <p:sp>
        <p:nvSpPr>
          <p:cNvPr id="104" name="Shape 1350"/>
          <p:cNvSpPr/>
          <p:nvPr/>
        </p:nvSpPr>
        <p:spPr>
          <a:xfrm>
            <a:off x="8123947" y="3543931"/>
            <a:ext cx="497504" cy="19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50" dirty="0" smtClean="0">
                <a:solidFill>
                  <a:srgbClr val="29756E"/>
                </a:solidFill>
              </a:rPr>
              <a:t>GPDB</a:t>
            </a:r>
            <a:endParaRPr sz="1050" dirty="0">
              <a:solidFill>
                <a:srgbClr val="29756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091718" y="3109774"/>
            <a:ext cx="401859" cy="401859"/>
          </a:xfrm>
          <a:prstGeom prst="rect">
            <a:avLst/>
          </a:prstGeom>
        </p:spPr>
      </p:pic>
      <p:sp>
        <p:nvSpPr>
          <p:cNvPr id="80" name="Rectangle 79"/>
          <p:cNvSpPr/>
          <p:nvPr/>
        </p:nvSpPr>
        <p:spPr>
          <a:xfrm>
            <a:off x="5406293" y="3051047"/>
            <a:ext cx="1789295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168820" y="3038826"/>
            <a:ext cx="1921878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" name="Straight Arrow Connector 83"/>
          <p:cNvCxnSpPr>
            <a:stCxn id="80" idx="1"/>
            <a:endCxn id="83" idx="3"/>
          </p:cNvCxnSpPr>
          <p:nvPr/>
        </p:nvCxnSpPr>
        <p:spPr>
          <a:xfrm flipH="1" flipV="1">
            <a:off x="5090698" y="3393089"/>
            <a:ext cx="315595" cy="12221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2"/>
          <p:cNvCxnSpPr/>
          <p:nvPr/>
        </p:nvCxnSpPr>
        <p:spPr>
          <a:xfrm>
            <a:off x="2867085" y="3336179"/>
            <a:ext cx="315173" cy="11870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82"/>
          <p:cNvCxnSpPr/>
          <p:nvPr/>
        </p:nvCxnSpPr>
        <p:spPr>
          <a:xfrm flipH="1">
            <a:off x="2849071" y="3507899"/>
            <a:ext cx="285696" cy="0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V="1">
            <a:off x="1897969" y="2747363"/>
            <a:ext cx="0" cy="261161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>
            <a:off x="1733620" y="2765379"/>
            <a:ext cx="0" cy="256271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4629570" y="2729347"/>
            <a:ext cx="0" cy="261161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4456214" y="2756371"/>
            <a:ext cx="0" cy="256271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866069" y="3053914"/>
            <a:ext cx="1960211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pasted-image.png"/>
          <p:cNvPicPr/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1491207" y="3237187"/>
            <a:ext cx="705470" cy="354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pasted-image.png"/>
          <p:cNvPicPr/>
          <p:nvPr/>
        </p:nvPicPr>
        <p:blipFill>
          <a:blip r:embed="rId28">
            <a:extLst/>
          </a:blip>
          <a:stretch>
            <a:fillRect/>
          </a:stretch>
        </p:blipFill>
        <p:spPr>
          <a:xfrm>
            <a:off x="3891424" y="3118782"/>
            <a:ext cx="373909" cy="356530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Shape 1426"/>
          <p:cNvSpPr/>
          <p:nvPr/>
        </p:nvSpPr>
        <p:spPr>
          <a:xfrm>
            <a:off x="3672227" y="3499299"/>
            <a:ext cx="798971" cy="203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 dirty="0">
                <a:solidFill>
                  <a:srgbClr val="29756E"/>
                </a:solidFill>
                <a:latin typeface="+mn-lt"/>
              </a:rPr>
              <a:t>GemFire</a:t>
            </a:r>
          </a:p>
        </p:txBody>
      </p:sp>
      <p:cxnSp>
        <p:nvCxnSpPr>
          <p:cNvPr id="78" name="Straight Arrow Connector 82"/>
          <p:cNvCxnSpPr/>
          <p:nvPr/>
        </p:nvCxnSpPr>
        <p:spPr>
          <a:xfrm rot="16200000" flipH="1" flipV="1">
            <a:off x="6954029" y="2242052"/>
            <a:ext cx="1413" cy="1616576"/>
          </a:xfrm>
          <a:prstGeom prst="curvedConnector3">
            <a:avLst>
              <a:gd name="adj1" fmla="val -39766171"/>
            </a:avLst>
          </a:prstGeom>
          <a:ln w="28575" cmpd="sng">
            <a:solidFill>
              <a:schemeClr val="accent1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31"/>
          <p:cNvSpPr txBox="1">
            <a:spLocks noChangeArrowheads="1"/>
          </p:cNvSpPr>
          <p:nvPr/>
        </p:nvSpPr>
        <p:spPr bwMode="auto">
          <a:xfrm>
            <a:off x="2279958" y="561176"/>
            <a:ext cx="10054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dirty="0" smtClean="0">
                <a:solidFill>
                  <a:srgbClr val="266D68"/>
                </a:solidFill>
                <a:latin typeface="Avenir Next Demi Bold"/>
                <a:cs typeface="Avenir Next Demi Bold"/>
              </a:rPr>
              <a:t>Data Feeds</a:t>
            </a:r>
            <a:endParaRPr lang="en-US" sz="1200" dirty="0">
              <a:solidFill>
                <a:srgbClr val="266D68"/>
              </a:solidFill>
              <a:latin typeface="Avenir Next Demi Bold"/>
              <a:cs typeface="Avenir Next Demi Bold"/>
            </a:endParaRPr>
          </a:p>
        </p:txBody>
      </p:sp>
      <p:sp>
        <p:nvSpPr>
          <p:cNvPr id="81" name="TextBox 31"/>
          <p:cNvSpPr txBox="1">
            <a:spLocks noChangeArrowheads="1"/>
          </p:cNvSpPr>
          <p:nvPr/>
        </p:nvSpPr>
        <p:spPr bwMode="auto">
          <a:xfrm>
            <a:off x="5304770" y="570184"/>
            <a:ext cx="15568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dirty="0" smtClean="0">
                <a:solidFill>
                  <a:srgbClr val="266D68"/>
                </a:solidFill>
                <a:latin typeface="Avenir Next Demi Bold"/>
                <a:cs typeface="Avenir Next Demi Bold"/>
              </a:rPr>
              <a:t>Transactional Apps</a:t>
            </a:r>
            <a:endParaRPr lang="en-US" sz="1200" dirty="0">
              <a:solidFill>
                <a:srgbClr val="266D68"/>
              </a:solidFill>
              <a:latin typeface="Avenir Next Demi Bold"/>
              <a:cs typeface="Avenir Next Demi Bold"/>
            </a:endParaRPr>
          </a:p>
        </p:txBody>
      </p:sp>
      <p:sp>
        <p:nvSpPr>
          <p:cNvPr id="82" name="TextBox 34"/>
          <p:cNvSpPr txBox="1">
            <a:spLocks noChangeArrowheads="1"/>
          </p:cNvSpPr>
          <p:nvPr/>
        </p:nvSpPr>
        <p:spPr bwMode="auto">
          <a:xfrm>
            <a:off x="7404482" y="574928"/>
            <a:ext cx="117211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dirty="0">
                <a:solidFill>
                  <a:srgbClr val="266D68"/>
                </a:solidFill>
                <a:latin typeface="Avenir Next Demi Bold"/>
                <a:cs typeface="Avenir Next Demi Bold"/>
              </a:rPr>
              <a:t>Analytic Apps</a:t>
            </a:r>
          </a:p>
        </p:txBody>
      </p:sp>
      <p:sp>
        <p:nvSpPr>
          <p:cNvPr id="86" name="Shape 978"/>
          <p:cNvSpPr/>
          <p:nvPr/>
        </p:nvSpPr>
        <p:spPr>
          <a:xfrm>
            <a:off x="293040" y="188248"/>
            <a:ext cx="4336530" cy="345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700">
                <a:solidFill>
                  <a:srgbClr val="C2632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1700" dirty="0">
                <a:solidFill>
                  <a:srgbClr val="266D68"/>
                </a:solidFill>
                <a:latin typeface="Arial"/>
                <a:cs typeface="Arial"/>
              </a:rPr>
              <a:t>Data Streaming </a:t>
            </a:r>
            <a:r>
              <a:rPr lang="x-none" sz="1700" dirty="0" smtClean="0">
                <a:solidFill>
                  <a:srgbClr val="266D68"/>
                </a:solidFill>
                <a:latin typeface="Arial"/>
                <a:cs typeface="Arial"/>
              </a:rPr>
              <a:t>Reference </a:t>
            </a:r>
            <a:r>
              <a:rPr sz="1700" dirty="0" smtClean="0">
                <a:solidFill>
                  <a:srgbClr val="266D68"/>
                </a:solidFill>
                <a:latin typeface="Arial"/>
                <a:cs typeface="Arial"/>
              </a:rPr>
              <a:t>Architecture</a:t>
            </a:r>
            <a:endParaRPr sz="1700" dirty="0">
              <a:solidFill>
                <a:srgbClr val="266D68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103959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197" t="12341" r="6711" b="13097"/>
          <a:stretch/>
        </p:blipFill>
        <p:spPr>
          <a:xfrm>
            <a:off x="1263422" y="198173"/>
            <a:ext cx="6489069" cy="42967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06246" y="117103"/>
            <a:ext cx="194543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rPr>
              <a:t>Improve Design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0826359"/>
      </p:ext>
    </p:extLst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50"/>
          <p:cNvSpPr txBox="1">
            <a:spLocks/>
          </p:cNvSpPr>
          <p:nvPr/>
        </p:nvSpPr>
        <p:spPr>
          <a:xfrm>
            <a:off x="366713" y="325438"/>
            <a:ext cx="8410576" cy="4603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6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2200" smtClean="0">
                <a:solidFill>
                  <a:srgbClr val="00685D"/>
                </a:solidFill>
              </a:rPr>
              <a:t>The IoT Market Verticals</a:t>
            </a:r>
            <a:endParaRPr lang="en-US" sz="2200">
              <a:solidFill>
                <a:srgbClr val="00685D"/>
              </a:solidFill>
            </a:endParaRPr>
          </a:p>
        </p:txBody>
      </p:sp>
      <p:sp>
        <p:nvSpPr>
          <p:cNvPr id="3" name="Shape 1051"/>
          <p:cNvSpPr txBox="1">
            <a:spLocks/>
          </p:cNvSpPr>
          <p:nvPr/>
        </p:nvSpPr>
        <p:spPr>
          <a:xfrm>
            <a:off x="358247" y="981604"/>
            <a:ext cx="8410576" cy="33829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8001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–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marL="12573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▪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marL="1946276" indent="-574676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—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2327563" indent="-498763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»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 marL="25603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marL="30175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marL="34747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marL="39319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lang="en-US" sz="1800" dirty="0" smtClean="0">
                <a:solidFill>
                  <a:srgbClr val="266D68"/>
                </a:solidFill>
              </a:rPr>
              <a:t>Diversified Industrial Manufacturers</a:t>
            </a:r>
          </a:p>
          <a:p>
            <a:pPr marL="742950" lvl="1" indent="-285750">
              <a:spcBef>
                <a:spcPts val="300"/>
              </a:spcBef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lang="en-US" sz="1800" dirty="0" smtClean="0">
                <a:solidFill>
                  <a:srgbClr val="266D68"/>
                </a:solidFill>
              </a:rPr>
              <a:t>Agriculture, Security, Retail</a:t>
            </a:r>
          </a:p>
          <a:p>
            <a:pPr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lang="en-US" sz="1800" dirty="0" smtClean="0">
                <a:solidFill>
                  <a:srgbClr val="266D68"/>
                </a:solidFill>
              </a:rPr>
              <a:t>Auto Manufacturers</a:t>
            </a:r>
          </a:p>
          <a:p>
            <a:pPr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lang="en-US" sz="1800" dirty="0" smtClean="0">
                <a:solidFill>
                  <a:srgbClr val="266D68"/>
                </a:solidFill>
              </a:rPr>
              <a:t>Media (via Mobile devices)</a:t>
            </a:r>
          </a:p>
          <a:p>
            <a:pPr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lang="en-US" sz="1800" dirty="0" smtClean="0">
                <a:solidFill>
                  <a:srgbClr val="266D68"/>
                </a:solidFill>
              </a:rPr>
              <a:t>Urban Infrastructure, Cities</a:t>
            </a:r>
          </a:p>
          <a:p>
            <a:pPr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lang="en-US" sz="1800" dirty="0" smtClean="0">
                <a:solidFill>
                  <a:srgbClr val="266D68"/>
                </a:solidFill>
              </a:rPr>
              <a:t>Consumer, Connected Home etc.</a:t>
            </a:r>
            <a:endParaRPr lang="en-US" sz="1800" dirty="0">
              <a:solidFill>
                <a:srgbClr val="266D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629320"/>
      </p:ext>
    </p:extLst>
  </p:cSld>
  <p:clrMapOvr>
    <a:masterClrMapping/>
  </p:clrMapOvr>
  <p:transition xmlns:p14="http://schemas.microsoft.com/office/powerpoint/2010/main"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053"/>
          <p:cNvSpPr txBox="1">
            <a:spLocks/>
          </p:cNvSpPr>
          <p:nvPr/>
        </p:nvSpPr>
        <p:spPr>
          <a:xfrm>
            <a:off x="366711" y="218077"/>
            <a:ext cx="8558877" cy="646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lnSpc>
                <a:spcPct val="90000"/>
              </a:lnSpc>
              <a:defRPr sz="24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2200" dirty="0" err="1" smtClean="0">
                <a:solidFill>
                  <a:srgbClr val="00685D"/>
                </a:solidFill>
              </a:rPr>
              <a:t>IoT</a:t>
            </a:r>
            <a:r>
              <a:rPr lang="en-US" sz="2200" dirty="0" smtClean="0">
                <a:solidFill>
                  <a:srgbClr val="00685D"/>
                </a:solidFill>
              </a:rPr>
              <a:t> Strategy as a Differentiator</a:t>
            </a:r>
            <a:endParaRPr lang="en-US" sz="2200" dirty="0">
              <a:solidFill>
                <a:srgbClr val="00685D"/>
              </a:solidFill>
            </a:endParaRPr>
          </a:p>
        </p:txBody>
      </p:sp>
      <p:pic>
        <p:nvPicPr>
          <p:cNvPr id="4" name="image1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0006" y="864756"/>
            <a:ext cx="7005978" cy="37416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65626192"/>
      </p:ext>
    </p:extLst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/>
          </p:cNvSpPr>
          <p:nvPr>
            <p:ph type="body" idx="1"/>
          </p:nvPr>
        </p:nvSpPr>
        <p:spPr>
          <a:xfrm>
            <a:off x="890587" y="2633384"/>
            <a:ext cx="7770812" cy="36933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2400" dirty="0" smtClean="0">
                <a:solidFill>
                  <a:srgbClr val="3EA7BC"/>
                </a:solidFill>
              </a:rPr>
              <a:t>Using Pivotal Big Data Suite</a:t>
            </a:r>
            <a:endParaRPr sz="2400" dirty="0">
              <a:solidFill>
                <a:srgbClr val="3EA7BC"/>
              </a:solidFill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801028" y="1803509"/>
            <a:ext cx="6189396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lang="x-none" sz="3600" b="1" dirty="0" smtClean="0">
                <a:solidFill>
                  <a:srgbClr val="F7904A"/>
                </a:solidFill>
              </a:rPr>
              <a:t>Data Streaming and IoT</a:t>
            </a:r>
            <a:endParaRPr sz="3600" b="1" dirty="0">
              <a:solidFill>
                <a:srgbClr val="F790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167873"/>
      </p:ext>
    </p:extLst>
  </p:cSld>
  <p:clrMapOvr>
    <a:masterClrMapping/>
  </p:clrMapOvr>
  <p:transition xmlns:p14="http://schemas.microsoft.com/office/powerpoint/2010/main" spd="slow">
    <p:dissolv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Shape 12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2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00685D"/>
                </a:solidFill>
              </a:rPr>
              <a:t>GE Aviation – Big Data &amp; IoT</a:t>
            </a:r>
          </a:p>
        </p:txBody>
      </p:sp>
      <p:sp>
        <p:nvSpPr>
          <p:cNvPr id="4" name="Shape 1215"/>
          <p:cNvSpPr txBox="1">
            <a:spLocks/>
          </p:cNvSpPr>
          <p:nvPr/>
        </p:nvSpPr>
        <p:spPr>
          <a:xfrm>
            <a:off x="366714" y="880268"/>
            <a:ext cx="8002452" cy="33829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8001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–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marL="12573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▪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marL="1946276" indent="-574676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—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2327563" indent="-498763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»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 marL="25603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marL="30175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marL="34747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marL="39319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8026" indent="-208026" defTabSz="832104">
              <a:spcBef>
                <a:spcPts val="1000"/>
              </a:spcBef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lang="en-US" sz="2184" dirty="0" smtClean="0">
                <a:solidFill>
                  <a:srgbClr val="266D68"/>
                </a:solidFill>
              </a:rPr>
              <a:t>Goal</a:t>
            </a:r>
          </a:p>
          <a:p>
            <a:pPr marL="676084" lvl="1" indent="-260032" defTabSz="832104">
              <a:spcBef>
                <a:spcPts val="200"/>
              </a:spcBef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lang="en-US" sz="1820" dirty="0" smtClean="0">
                <a:solidFill>
                  <a:srgbClr val="266D68"/>
                </a:solidFill>
              </a:rPr>
              <a:t>Improve jet engine efficiency and increase service profitability</a:t>
            </a:r>
          </a:p>
          <a:p>
            <a:pPr marL="676084" lvl="1" indent="-260032" defTabSz="832104">
              <a:spcBef>
                <a:spcPts val="200"/>
              </a:spcBef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lang="en-US" sz="1820" dirty="0" smtClean="0">
                <a:solidFill>
                  <a:srgbClr val="266D68"/>
                </a:solidFill>
              </a:rPr>
              <a:t>Unable to store &amp; analyze massive amounts of data for analytics</a:t>
            </a:r>
          </a:p>
          <a:p>
            <a:pPr marL="208026" indent="-208026" defTabSz="832104">
              <a:spcBef>
                <a:spcPts val="1000"/>
              </a:spcBef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lang="en-US" sz="2184" dirty="0" smtClean="0">
                <a:solidFill>
                  <a:srgbClr val="266D68"/>
                </a:solidFill>
              </a:rPr>
              <a:t>Solution</a:t>
            </a:r>
          </a:p>
          <a:p>
            <a:pPr marL="676084" lvl="1" indent="-260032" defTabSz="832104">
              <a:spcBef>
                <a:spcPts val="200"/>
              </a:spcBef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lang="en-US" sz="1820" b="1" dirty="0" smtClean="0">
                <a:solidFill>
                  <a:srgbClr val="266D68"/>
                </a:solidFill>
              </a:rPr>
              <a:t>Large data sets </a:t>
            </a:r>
            <a:r>
              <a:rPr lang="en-US" sz="1820" dirty="0" smtClean="0">
                <a:solidFill>
                  <a:srgbClr val="266D68"/>
                </a:solidFill>
              </a:rPr>
              <a:t>ingested via batch</a:t>
            </a:r>
          </a:p>
          <a:p>
            <a:pPr marL="676084" lvl="1" indent="-260032" defTabSz="832104">
              <a:spcBef>
                <a:spcPts val="200"/>
              </a:spcBef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lang="en-US" sz="1820" dirty="0" smtClean="0">
                <a:solidFill>
                  <a:srgbClr val="266D68"/>
                </a:solidFill>
              </a:rPr>
              <a:t>Store 100s TB of engine data in </a:t>
            </a:r>
            <a:r>
              <a:rPr lang="en-US" sz="1820" dirty="0" err="1" smtClean="0">
                <a:solidFill>
                  <a:srgbClr val="266D68"/>
                </a:solidFill>
              </a:rPr>
              <a:t>Hadoop</a:t>
            </a:r>
            <a:r>
              <a:rPr lang="en-US" sz="1820" dirty="0" smtClean="0">
                <a:solidFill>
                  <a:srgbClr val="266D68"/>
                </a:solidFill>
              </a:rPr>
              <a:t> (PHD)</a:t>
            </a:r>
          </a:p>
          <a:p>
            <a:pPr marL="676084" lvl="1" indent="-260032" defTabSz="832104">
              <a:spcBef>
                <a:spcPts val="200"/>
              </a:spcBef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lang="en-US" sz="1820" dirty="0" smtClean="0">
                <a:solidFill>
                  <a:srgbClr val="266D68"/>
                </a:solidFill>
              </a:rPr>
              <a:t>Open doors for industrial engineers to poke at data (HAWQ)</a:t>
            </a:r>
          </a:p>
          <a:p>
            <a:pPr marL="676084" lvl="1" indent="-260032" defTabSz="832104">
              <a:spcBef>
                <a:spcPts val="200"/>
              </a:spcBef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lang="en-US" sz="1820" b="1" dirty="0" smtClean="0">
                <a:solidFill>
                  <a:srgbClr val="266D68"/>
                </a:solidFill>
              </a:rPr>
              <a:t>Fast Machine Learning </a:t>
            </a:r>
            <a:r>
              <a:rPr lang="en-US" sz="1820" dirty="0" smtClean="0">
                <a:solidFill>
                  <a:srgbClr val="266D68"/>
                </a:solidFill>
              </a:rPr>
              <a:t>based algorithms</a:t>
            </a:r>
          </a:p>
          <a:p>
            <a:pPr marL="1040130" lvl="2" indent="-208026" defTabSz="832104">
              <a:spcBef>
                <a:spcPts val="200"/>
              </a:spcBef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lang="en-US" sz="1456" dirty="0" smtClean="0">
                <a:solidFill>
                  <a:srgbClr val="266D68"/>
                </a:solidFill>
              </a:rPr>
              <a:t>2000x faster, 10x cheaper</a:t>
            </a:r>
          </a:p>
          <a:p>
            <a:pPr marL="676084" lvl="1" indent="-260032" defTabSz="832104">
              <a:spcBef>
                <a:spcPts val="200"/>
              </a:spcBef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lang="en-US" sz="1820" dirty="0" smtClean="0">
                <a:solidFill>
                  <a:srgbClr val="266D68"/>
                </a:solidFill>
              </a:rPr>
              <a:t>Customer portals for visibility</a:t>
            </a:r>
            <a:endParaRPr lang="en-US" sz="1820" dirty="0">
              <a:solidFill>
                <a:srgbClr val="266D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186054"/>
      </p:ext>
    </p:extLst>
  </p:cSld>
  <p:clrMapOvr>
    <a:masterClrMapping/>
  </p:clrMapOvr>
  <p:transition xmlns:p14="http://schemas.microsoft.com/office/powerpoint/2010/main">
    <p:dissolv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/>
          <p:nvPr/>
        </p:nvSpPr>
        <p:spPr>
          <a:xfrm>
            <a:off x="707867" y="1436299"/>
            <a:ext cx="7388471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 u="sng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  <a:hlinkClick r:id="rId2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  <a:uFillTx/>
              </a:defRPr>
            </a:pPr>
            <a:r>
              <a:rPr sz="1400" u="sng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  <a:hlinkClick r:id="rId2"/>
              </a:rPr>
              <a:t>http://www.gereports.com/post/94170227900/angling-in-the-data-lake-ge-and-pivotal-pioneer</a:t>
            </a:r>
          </a:p>
        </p:txBody>
      </p:sp>
      <p:sp>
        <p:nvSpPr>
          <p:cNvPr id="1218" name="Shape 12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2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00685D"/>
                </a:solidFill>
              </a:rPr>
              <a:t>GE Aviation – Big Data &amp; IoT</a:t>
            </a:r>
          </a:p>
        </p:txBody>
      </p:sp>
      <p:pic>
        <p:nvPicPr>
          <p:cNvPr id="1219" name="image16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2819" y="1859431"/>
            <a:ext cx="7198567" cy="831332"/>
          </a:xfrm>
          <a:prstGeom prst="rect">
            <a:avLst/>
          </a:prstGeom>
          <a:ln w="12700">
            <a:miter lim="400000"/>
          </a:ln>
        </p:spPr>
      </p:pic>
      <p:sp>
        <p:nvSpPr>
          <p:cNvPr id="1220" name="Shape 1220"/>
          <p:cNvSpPr/>
          <p:nvPr/>
        </p:nvSpPr>
        <p:spPr>
          <a:xfrm>
            <a:off x="3249826" y="3518554"/>
            <a:ext cx="965201" cy="309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2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29756E"/>
                </a:solidFill>
              </a:rPr>
              <a:t>Pivotal HD</a:t>
            </a:r>
          </a:p>
        </p:txBody>
      </p:sp>
      <p:pic>
        <p:nvPicPr>
          <p:cNvPr id="1221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65726" y="2881341"/>
            <a:ext cx="533401" cy="533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2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70082" y="2825071"/>
            <a:ext cx="875852" cy="645941"/>
          </a:xfrm>
          <a:prstGeom prst="rect">
            <a:avLst/>
          </a:prstGeom>
          <a:ln w="12700">
            <a:miter lim="400000"/>
          </a:ln>
        </p:spPr>
      </p:pic>
      <p:sp>
        <p:nvSpPr>
          <p:cNvPr id="1223" name="Shape 1223"/>
          <p:cNvSpPr/>
          <p:nvPr/>
        </p:nvSpPr>
        <p:spPr>
          <a:xfrm>
            <a:off x="4144848" y="3518646"/>
            <a:ext cx="1067621" cy="385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2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29756E"/>
                </a:solidFill>
              </a:rPr>
              <a:t>HAWQ</a:t>
            </a:r>
          </a:p>
        </p:txBody>
      </p:sp>
    </p:spTree>
    <p:extLst>
      <p:ext uri="{BB962C8B-B14F-4D97-AF65-F5344CB8AC3E}">
        <p14:creationId xmlns:p14="http://schemas.microsoft.com/office/powerpoint/2010/main" val="693038067"/>
      </p:ext>
    </p:extLst>
  </p:cSld>
  <p:clrMapOvr>
    <a:masterClrMapping/>
  </p:clrMapOvr>
  <p:transition xmlns:p14="http://schemas.microsoft.com/office/powerpoint/2010/main" spd="med">
    <p:dissolve/>
  </p:transition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3" grpId="0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Shape 12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2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00685D"/>
                </a:solidFill>
              </a:rPr>
              <a:t>GE Energy – Fast Data &amp; IoT</a:t>
            </a:r>
          </a:p>
        </p:txBody>
      </p:sp>
      <p:sp>
        <p:nvSpPr>
          <p:cNvPr id="1226" name="Shape 1226"/>
          <p:cNvSpPr>
            <a:spLocks noGrp="1"/>
          </p:cNvSpPr>
          <p:nvPr>
            <p:ph type="body" idx="4294967295"/>
          </p:nvPr>
        </p:nvSpPr>
        <p:spPr>
          <a:xfrm>
            <a:off x="366713" y="1023938"/>
            <a:ext cx="8410575" cy="3382962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sz="2000" dirty="0">
                <a:solidFill>
                  <a:srgbClr val="266D68"/>
                </a:solidFill>
              </a:rPr>
              <a:t>Goal</a:t>
            </a:r>
          </a:p>
          <a:p>
            <a:pPr marL="771525" lvl="1" indent="-314325">
              <a:spcBef>
                <a:spcPts val="300"/>
              </a:spcBef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sz="2000" dirty="0">
                <a:solidFill>
                  <a:srgbClr val="266D68"/>
                </a:solidFill>
              </a:rPr>
              <a:t>Failing gas turbines causing issues with power generation</a:t>
            </a:r>
          </a:p>
          <a:p>
            <a:pPr marL="771525" lvl="1" indent="-314325">
              <a:spcBef>
                <a:spcPts val="300"/>
              </a:spcBef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sz="2000" dirty="0">
                <a:solidFill>
                  <a:srgbClr val="266D68"/>
                </a:solidFill>
              </a:rPr>
              <a:t>Unable to store &amp; process fire-hose of data</a:t>
            </a:r>
          </a:p>
          <a:p>
            <a:pPr lvl="0"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sz="2000" dirty="0">
                <a:solidFill>
                  <a:srgbClr val="266D68"/>
                </a:solidFill>
              </a:rPr>
              <a:t>Solution</a:t>
            </a:r>
          </a:p>
          <a:p>
            <a:pPr marL="771525" lvl="1" indent="-314325">
              <a:spcBef>
                <a:spcPts val="300"/>
              </a:spcBef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sz="2000" b="1" dirty="0">
                <a:solidFill>
                  <a:srgbClr val="266D68"/>
                </a:solidFill>
              </a:rPr>
              <a:t>High Velocity </a:t>
            </a:r>
            <a:r>
              <a:rPr sz="2000" dirty="0">
                <a:solidFill>
                  <a:srgbClr val="266D68"/>
                </a:solidFill>
              </a:rPr>
              <a:t>data ingestion from Gas Turbines</a:t>
            </a:r>
          </a:p>
          <a:p>
            <a:pPr marL="771525" lvl="1" indent="-314325">
              <a:spcBef>
                <a:spcPts val="300"/>
              </a:spcBef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sz="2000" dirty="0">
                <a:solidFill>
                  <a:srgbClr val="266D68"/>
                </a:solidFill>
              </a:rPr>
              <a:t>Store 10 TB of turbine data in memory (GemFire)</a:t>
            </a:r>
          </a:p>
          <a:p>
            <a:pPr marL="771525" lvl="1" indent="-314325">
              <a:spcBef>
                <a:spcPts val="300"/>
              </a:spcBef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sz="2000" b="1" dirty="0">
                <a:solidFill>
                  <a:srgbClr val="266D68"/>
                </a:solidFill>
              </a:rPr>
              <a:t>Very Low Latency </a:t>
            </a:r>
            <a:r>
              <a:rPr sz="2000" dirty="0">
                <a:solidFill>
                  <a:srgbClr val="266D68"/>
                </a:solidFill>
              </a:rPr>
              <a:t>and </a:t>
            </a:r>
            <a:r>
              <a:rPr sz="2000" b="1" dirty="0">
                <a:solidFill>
                  <a:srgbClr val="266D68"/>
                </a:solidFill>
              </a:rPr>
              <a:t>High Speed </a:t>
            </a:r>
            <a:r>
              <a:rPr sz="2000" dirty="0">
                <a:solidFill>
                  <a:srgbClr val="266D68"/>
                </a:solidFill>
              </a:rPr>
              <a:t>data access</a:t>
            </a:r>
          </a:p>
          <a:p>
            <a:pPr marL="771525" lvl="1" indent="-314325">
              <a:spcBef>
                <a:spcPts val="300"/>
              </a:spcBef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sz="2000" dirty="0">
                <a:solidFill>
                  <a:srgbClr val="266D68"/>
                </a:solidFill>
              </a:rPr>
              <a:t>“Predictive” Maintenance</a:t>
            </a:r>
          </a:p>
        </p:txBody>
      </p:sp>
    </p:spTree>
    <p:extLst>
      <p:ext uri="{BB962C8B-B14F-4D97-AF65-F5344CB8AC3E}">
        <p14:creationId xmlns:p14="http://schemas.microsoft.com/office/powerpoint/2010/main" val="344262739"/>
      </p:ext>
    </p:extLst>
  </p:cSld>
  <p:clrMapOvr>
    <a:masterClrMapping/>
  </p:clrMapOvr>
  <p:transition xmlns:p14="http://schemas.microsoft.com/office/powerpoint/2010/main" spd="med">
    <p:dissolv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" name="image1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9264" y="1702629"/>
            <a:ext cx="7104633" cy="1943422"/>
          </a:xfrm>
          <a:prstGeom prst="rect">
            <a:avLst/>
          </a:prstGeom>
          <a:ln w="12700">
            <a:miter lim="400000"/>
          </a:ln>
        </p:spPr>
      </p:pic>
      <p:sp>
        <p:nvSpPr>
          <p:cNvPr id="1229" name="Shape 1229"/>
          <p:cNvSpPr/>
          <p:nvPr/>
        </p:nvSpPr>
        <p:spPr>
          <a:xfrm>
            <a:off x="718027" y="1304219"/>
            <a:ext cx="7254439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solidFill>
                  <a:srgbClr val="29756E"/>
                </a:solidFill>
                <a:hlinkClick r:id="rId3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29756E"/>
                </a:solidFill>
                <a:uFill>
                  <a:solidFill>
                    <a:srgbClr val="4D4D4D"/>
                  </a:solidFill>
                </a:uFill>
                <a:hlinkClick r:id="rId3"/>
              </a:rPr>
              <a:t>http://ieeexplore.ieee.org/xpl/articleDetails.jsp?reload=true&amp;arnumber=7004325</a:t>
            </a:r>
          </a:p>
        </p:txBody>
      </p:sp>
      <p:pic>
        <p:nvPicPr>
          <p:cNvPr id="1230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36223" y="2961553"/>
            <a:ext cx="593549" cy="593549"/>
          </a:xfrm>
          <a:prstGeom prst="rect">
            <a:avLst/>
          </a:prstGeom>
          <a:ln w="12700">
            <a:miter lim="400000"/>
          </a:ln>
        </p:spPr>
      </p:pic>
      <p:sp>
        <p:nvSpPr>
          <p:cNvPr id="1231" name="Shape 1231"/>
          <p:cNvSpPr/>
          <p:nvPr/>
        </p:nvSpPr>
        <p:spPr>
          <a:xfrm>
            <a:off x="7133512" y="3581501"/>
            <a:ext cx="798972" cy="309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2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29756E"/>
                </a:solidFill>
              </a:rPr>
              <a:t>GemFire</a:t>
            </a:r>
          </a:p>
        </p:txBody>
      </p:sp>
      <p:sp>
        <p:nvSpPr>
          <p:cNvPr id="1232" name="Shape 12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2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00685D"/>
                </a:solidFill>
              </a:rPr>
              <a:t>GE Energy – Fast Data &amp; IoT</a:t>
            </a:r>
          </a:p>
        </p:txBody>
      </p:sp>
    </p:spTree>
    <p:extLst>
      <p:ext uri="{BB962C8B-B14F-4D97-AF65-F5344CB8AC3E}">
        <p14:creationId xmlns:p14="http://schemas.microsoft.com/office/powerpoint/2010/main" val="2966681967"/>
      </p:ext>
    </p:extLst>
  </p:cSld>
  <p:clrMapOvr>
    <a:masterClrMapping/>
  </p:clrMapOvr>
  <p:transition xmlns:p14="http://schemas.microsoft.com/office/powerpoint/2010/main" spd="med">
    <p:dissolv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Shape 12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2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00685D"/>
                </a:solidFill>
              </a:rPr>
              <a:t>GE Transportation – Big &amp; Fast Data</a:t>
            </a:r>
          </a:p>
        </p:txBody>
      </p:sp>
      <p:sp>
        <p:nvSpPr>
          <p:cNvPr id="1235" name="Shape 1235"/>
          <p:cNvSpPr>
            <a:spLocks noGrp="1"/>
          </p:cNvSpPr>
          <p:nvPr>
            <p:ph type="body" idx="4294967295"/>
          </p:nvPr>
        </p:nvSpPr>
        <p:spPr>
          <a:xfrm>
            <a:off x="366713" y="987459"/>
            <a:ext cx="8410575" cy="3382962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sz="2000" dirty="0">
                <a:solidFill>
                  <a:srgbClr val="4D4D4D"/>
                </a:solidFill>
              </a:rPr>
              <a:t>Goal</a:t>
            </a:r>
          </a:p>
          <a:p>
            <a:pPr marL="742950" lvl="1" indent="-285750">
              <a:spcBef>
                <a:spcPts val="300"/>
              </a:spcBef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sz="2000" dirty="0">
                <a:solidFill>
                  <a:srgbClr val="4D4D4D"/>
                </a:solidFill>
              </a:rPr>
              <a:t>Help rail companies manage locomotives better</a:t>
            </a:r>
          </a:p>
          <a:p>
            <a:pPr marL="742950" lvl="1" indent="-285750">
              <a:spcBef>
                <a:spcPts val="300"/>
              </a:spcBef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sz="2000" dirty="0">
                <a:solidFill>
                  <a:srgbClr val="4D4D4D"/>
                </a:solidFill>
              </a:rPr>
              <a:t>Fast data from tracks &amp; Big data from sensors in locomotives</a:t>
            </a:r>
          </a:p>
          <a:p>
            <a:pPr lvl="0"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sz="2000" dirty="0">
                <a:solidFill>
                  <a:srgbClr val="4D4D4D"/>
                </a:solidFill>
              </a:rPr>
              <a:t>Solutions</a:t>
            </a:r>
          </a:p>
          <a:p>
            <a:pPr marL="742950" lvl="1" indent="-285750">
              <a:spcBef>
                <a:spcPts val="300"/>
              </a:spcBef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sz="2000" b="1" dirty="0">
                <a:solidFill>
                  <a:srgbClr val="4D4D4D"/>
                </a:solidFill>
              </a:rPr>
              <a:t>Machine Learning model </a:t>
            </a:r>
            <a:r>
              <a:rPr sz="2000" dirty="0">
                <a:solidFill>
                  <a:srgbClr val="4D4D4D"/>
                </a:solidFill>
              </a:rPr>
              <a:t>built from combined data set (MADLib)</a:t>
            </a:r>
          </a:p>
          <a:p>
            <a:pPr marL="742950" lvl="1" indent="-285750">
              <a:spcBef>
                <a:spcPts val="300"/>
              </a:spcBef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sz="2000" b="1" dirty="0">
                <a:solidFill>
                  <a:srgbClr val="4D4D4D"/>
                </a:solidFill>
              </a:rPr>
              <a:t>Real time scoring </a:t>
            </a:r>
            <a:r>
              <a:rPr sz="2000" dirty="0">
                <a:solidFill>
                  <a:srgbClr val="4D4D4D"/>
                </a:solidFill>
              </a:rPr>
              <a:t>of rail sensor data (Spring XD)</a:t>
            </a:r>
          </a:p>
          <a:p>
            <a:pPr marL="742950" lvl="1" indent="-285750">
              <a:spcBef>
                <a:spcPts val="300"/>
              </a:spcBef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sz="2000" b="1" dirty="0">
                <a:solidFill>
                  <a:srgbClr val="4D4D4D"/>
                </a:solidFill>
              </a:rPr>
              <a:t>Real-time alerting </a:t>
            </a:r>
            <a:r>
              <a:rPr sz="2000" dirty="0">
                <a:solidFill>
                  <a:srgbClr val="4D4D4D"/>
                </a:solidFill>
              </a:rPr>
              <a:t>of critical events via email &amp; a </a:t>
            </a:r>
            <a:r>
              <a:rPr sz="2000" b="1" dirty="0">
                <a:solidFill>
                  <a:srgbClr val="4D4D4D"/>
                </a:solidFill>
              </a:rPr>
              <a:t>real time dashboard </a:t>
            </a:r>
            <a:r>
              <a:rPr sz="2000" dirty="0">
                <a:solidFill>
                  <a:srgbClr val="4D4D4D"/>
                </a:solidFill>
              </a:rPr>
              <a:t>(Spring)</a:t>
            </a:r>
          </a:p>
        </p:txBody>
      </p:sp>
    </p:spTree>
    <p:extLst>
      <p:ext uri="{BB962C8B-B14F-4D97-AF65-F5344CB8AC3E}">
        <p14:creationId xmlns:p14="http://schemas.microsoft.com/office/powerpoint/2010/main" val="4286619168"/>
      </p:ext>
    </p:extLst>
  </p:cSld>
  <p:clrMapOvr>
    <a:masterClrMapping/>
  </p:clrMapOvr>
  <p:transition xmlns:p14="http://schemas.microsoft.com/office/powerpoint/2010/main" spd="med">
    <p:dissolv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7" name="image17.png" descr="Screen Shot 2014-04-13 at 10.36.22 PM.png"/>
          <p:cNvPicPr/>
          <p:nvPr/>
        </p:nvPicPr>
        <p:blipFill>
          <a:blip r:embed="rId2">
            <a:extLst/>
          </a:blip>
          <a:srcRect t="6937" r="1609" b="23355"/>
          <a:stretch>
            <a:fillRect/>
          </a:stretch>
        </p:blipFill>
        <p:spPr>
          <a:xfrm>
            <a:off x="458031" y="224868"/>
            <a:ext cx="5794421" cy="2565791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1238" name="image18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71507" y="1759507"/>
            <a:ext cx="4069428" cy="2760036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5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64076" y="3395971"/>
            <a:ext cx="630093" cy="611129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1204"/>
          <p:cNvSpPr/>
          <p:nvPr/>
        </p:nvSpPr>
        <p:spPr>
          <a:xfrm>
            <a:off x="2837983" y="4051502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 dirty="0" smtClean="0">
                <a:solidFill>
                  <a:srgbClr val="29756E"/>
                </a:solidFill>
              </a:rPr>
              <a:t>SpringXD</a:t>
            </a:r>
            <a:r>
              <a:rPr lang="x-none" sz="1300" dirty="0" smtClean="0">
                <a:solidFill>
                  <a:srgbClr val="29756E"/>
                </a:solidFill>
              </a:rPr>
              <a:t>   </a:t>
            </a:r>
            <a:endParaRPr sz="1300" dirty="0">
              <a:solidFill>
                <a:srgbClr val="29756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552" y="3549105"/>
            <a:ext cx="919583" cy="59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16195"/>
      </p:ext>
    </p:extLst>
  </p:cSld>
  <p:clrMapOvr>
    <a:masterClrMapping/>
  </p:clrMapOvr>
  <p:transition xmlns:p14="http://schemas.microsoft.com/office/powerpoint/2010/main" spd="med">
    <p:dissolv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269"/>
          <p:cNvSpPr>
            <a:spLocks noGrp="1"/>
          </p:cNvSpPr>
          <p:nvPr>
            <p:ph type="title"/>
          </p:nvPr>
        </p:nvSpPr>
        <p:spPr>
          <a:xfrm>
            <a:off x="478473" y="386949"/>
            <a:ext cx="8410576" cy="4603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685D"/>
                </a:solidFill>
              </a:rPr>
              <a:t>Monsanto – Agriculture &amp; IoT </a:t>
            </a:r>
          </a:p>
        </p:txBody>
      </p:sp>
      <p:sp>
        <p:nvSpPr>
          <p:cNvPr id="4" name="Shape 1270"/>
          <p:cNvSpPr txBox="1">
            <a:spLocks/>
          </p:cNvSpPr>
          <p:nvPr/>
        </p:nvSpPr>
        <p:spPr>
          <a:xfrm>
            <a:off x="478473" y="1242929"/>
            <a:ext cx="8410576" cy="33829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8001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–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marL="12573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▪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marL="1946276" indent="-574676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—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2327563" indent="-498763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»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 marL="25603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marL="30175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marL="34747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marL="39319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lang="en-US" sz="2000" smtClean="0"/>
              <a:t>Goal</a:t>
            </a:r>
          </a:p>
          <a:p>
            <a:pPr marL="742950" lvl="1" indent="-285750">
              <a:spcBef>
                <a:spcPts val="300"/>
              </a:spcBef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lang="en-US" sz="2000" smtClean="0"/>
              <a:t>Help farmers maximize crop yields</a:t>
            </a:r>
          </a:p>
          <a:p>
            <a:pPr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lang="en-US" sz="2000" smtClean="0"/>
              <a:t>Solution</a:t>
            </a:r>
          </a:p>
          <a:p>
            <a:pPr marL="742950" lvl="1" indent="-285750">
              <a:spcBef>
                <a:spcPts val="300"/>
              </a:spcBef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lang="en-US" sz="2000" smtClean="0"/>
              <a:t>Use of Big Data to collect &amp; store data from farm equipment</a:t>
            </a:r>
          </a:p>
          <a:p>
            <a:pPr marL="742950" lvl="1" indent="-285750">
              <a:spcBef>
                <a:spcPts val="300"/>
              </a:spcBef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lang="en-US" sz="2000" smtClean="0"/>
              <a:t>Combine with climate and other information</a:t>
            </a:r>
          </a:p>
          <a:p>
            <a:pPr marL="742950" lvl="1" indent="-285750">
              <a:spcBef>
                <a:spcPts val="300"/>
              </a:spcBef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lang="en-US" sz="2000" smtClean="0"/>
              <a:t>Build custom apps using an agile app dev platform (PCF)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091225983"/>
      </p:ext>
    </p:extLst>
  </p:cSld>
  <p:clrMapOvr>
    <a:masterClrMapping/>
  </p:clrMapOvr>
  <p:transition xmlns:p14="http://schemas.microsoft.com/office/powerpoint/2010/main"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2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7957" y="600956"/>
            <a:ext cx="4618496" cy="26612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image27.png"/>
          <p:cNvPicPr/>
          <p:nvPr/>
        </p:nvPicPr>
        <p:blipFill>
          <a:blip r:embed="rId3">
            <a:extLst/>
          </a:blip>
          <a:srcRect r="14669"/>
          <a:stretch>
            <a:fillRect/>
          </a:stretch>
        </p:blipFill>
        <p:spPr>
          <a:xfrm>
            <a:off x="5214673" y="595385"/>
            <a:ext cx="3331186" cy="3677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28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19005" y="887842"/>
            <a:ext cx="883814" cy="53891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14509480"/>
      </p:ext>
    </p:extLst>
  </p:cSld>
  <p:clrMapOvr>
    <a:masterClrMapping/>
  </p:clrMapOvr>
  <p:transition xmlns:p14="http://schemas.microsoft.com/office/powerpoint/2010/main"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310" y="881767"/>
            <a:ext cx="2719224" cy="23645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545" y="1351554"/>
            <a:ext cx="1359998" cy="13599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627" y="1579467"/>
            <a:ext cx="900137" cy="900137"/>
          </a:xfrm>
          <a:prstGeom prst="rect">
            <a:avLst/>
          </a:prstGeom>
        </p:spPr>
      </p:pic>
      <p:sp>
        <p:nvSpPr>
          <p:cNvPr id="6" name="Shape 1059"/>
          <p:cNvSpPr/>
          <p:nvPr/>
        </p:nvSpPr>
        <p:spPr>
          <a:xfrm>
            <a:off x="2018657" y="2551667"/>
            <a:ext cx="1567156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spcBef>
                <a:spcPts val="1200"/>
              </a:spcBef>
              <a:defRPr sz="3100">
                <a:solidFill>
                  <a:srgbClr val="C2632E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x-none" dirty="0" smtClean="0">
                <a:solidFill>
                  <a:schemeClr val="accent1">
                    <a:lumMod val="75000"/>
                  </a:schemeClr>
                </a:solidFill>
              </a:rPr>
              <a:t>Pivotal        Cloud Foundry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Shape 1059"/>
          <p:cNvSpPr/>
          <p:nvPr/>
        </p:nvSpPr>
        <p:spPr>
          <a:xfrm>
            <a:off x="5255475" y="2554103"/>
            <a:ext cx="1739766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spcBef>
                <a:spcPts val="1200"/>
              </a:spcBef>
              <a:defRPr sz="3100">
                <a:solidFill>
                  <a:srgbClr val="C2632E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x-none" dirty="0" smtClean="0">
                <a:solidFill>
                  <a:schemeClr val="accent1">
                    <a:lumMod val="75000"/>
                  </a:schemeClr>
                </a:solidFill>
              </a:rPr>
              <a:t>Pivotal                 Big Data Suite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Shape 1056"/>
          <p:cNvSpPr txBox="1">
            <a:spLocks/>
          </p:cNvSpPr>
          <p:nvPr/>
        </p:nvSpPr>
        <p:spPr>
          <a:xfrm>
            <a:off x="366713" y="235358"/>
            <a:ext cx="8410576" cy="4603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5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2200" dirty="0" err="1" smtClean="0">
                <a:solidFill>
                  <a:srgbClr val="00685D"/>
                </a:solidFill>
              </a:rPr>
              <a:t>IoT</a:t>
            </a:r>
            <a:r>
              <a:rPr lang="en-US" sz="2200" dirty="0" smtClean="0">
                <a:solidFill>
                  <a:srgbClr val="00685D"/>
                </a:solidFill>
              </a:rPr>
              <a:t> - Need for a Platform</a:t>
            </a:r>
            <a:endParaRPr lang="en-US" sz="2200" dirty="0">
              <a:solidFill>
                <a:srgbClr val="00685D"/>
              </a:solidFill>
            </a:endParaRPr>
          </a:p>
        </p:txBody>
      </p:sp>
      <p:sp>
        <p:nvSpPr>
          <p:cNvPr id="16" name="Shape 1058"/>
          <p:cNvSpPr/>
          <p:nvPr/>
        </p:nvSpPr>
        <p:spPr>
          <a:xfrm>
            <a:off x="2308659" y="3821248"/>
            <a:ext cx="4437308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spcBef>
                <a:spcPts val="1200"/>
              </a:spcBef>
              <a:defRPr>
                <a:solidFill>
                  <a:srgbClr val="000000"/>
                </a:solidFill>
                <a:uFillTx/>
              </a:defRPr>
            </a:pPr>
            <a:r>
              <a:rPr sz="2000" dirty="0">
                <a:solidFill>
                  <a:srgbClr val="266D68"/>
                </a:solidFill>
                <a:uFillTx/>
                <a:latin typeface="Calibri"/>
                <a:ea typeface="Calibri"/>
                <a:cs typeface="Calibri"/>
                <a:sym typeface="Calibri"/>
              </a:rPr>
              <a:t>Using </a:t>
            </a:r>
            <a:r>
              <a:rPr sz="2000" dirty="0" smtClean="0">
                <a:solidFill>
                  <a:srgbClr val="266D68"/>
                </a:solidFill>
                <a:uFillTx/>
                <a:latin typeface="Calibri"/>
                <a:ea typeface="Calibri"/>
                <a:cs typeface="Calibri"/>
                <a:sym typeface="Calibri"/>
              </a:rPr>
              <a:t>Innovative</a:t>
            </a:r>
            <a:r>
              <a:rPr lang="x-none" sz="2000" dirty="0" smtClean="0">
                <a:solidFill>
                  <a:srgbClr val="266D68"/>
                </a:solidFill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x-none" sz="2000" b="1" dirty="0" smtClean="0">
                <a:solidFill>
                  <a:srgbClr val="266D68"/>
                </a:solidFill>
                <a:uFillTx/>
                <a:latin typeface="Calibri"/>
                <a:ea typeface="Calibri"/>
                <a:cs typeface="Calibri"/>
                <a:sym typeface="Calibri"/>
              </a:rPr>
              <a:t>Data-Driven</a:t>
            </a:r>
            <a:r>
              <a:rPr sz="2000" dirty="0" smtClean="0">
                <a:solidFill>
                  <a:srgbClr val="266D68"/>
                </a:solidFill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000" b="1" dirty="0" smtClean="0">
                <a:solidFill>
                  <a:srgbClr val="266D68"/>
                </a:solidFill>
                <a:uFillTx/>
                <a:latin typeface="Calibri"/>
                <a:ea typeface="Calibri"/>
                <a:cs typeface="Calibri"/>
                <a:sym typeface="Calibri"/>
              </a:rPr>
              <a:t>Apps  </a:t>
            </a:r>
            <a:r>
              <a:rPr lang="x-none" sz="2000" b="1" dirty="0" smtClean="0">
                <a:solidFill>
                  <a:srgbClr val="266D68"/>
                </a:solidFill>
                <a:uFillTx/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sz="2000" dirty="0" smtClean="0">
                <a:solidFill>
                  <a:srgbClr val="266D68"/>
                </a:solidFill>
                <a:uFillTx/>
                <a:latin typeface="Calibri"/>
                <a:ea typeface="Calibri"/>
                <a:cs typeface="Calibri"/>
                <a:sym typeface="Calibri"/>
              </a:rPr>
              <a:t>On </a:t>
            </a:r>
            <a:r>
              <a:rPr sz="2000" dirty="0">
                <a:solidFill>
                  <a:srgbClr val="266D68"/>
                </a:solidFill>
                <a:uFillTx/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x-none" sz="2000" b="1" dirty="0" smtClean="0">
                <a:solidFill>
                  <a:srgbClr val="266D68"/>
                </a:solidFill>
                <a:uFillTx/>
                <a:latin typeface="Calibri"/>
                <a:ea typeface="Calibri"/>
                <a:cs typeface="Calibri"/>
                <a:sym typeface="Calibri"/>
              </a:rPr>
              <a:t>Integrated </a:t>
            </a:r>
            <a:r>
              <a:rPr sz="2000" b="1" dirty="0" smtClean="0">
                <a:solidFill>
                  <a:srgbClr val="266D68"/>
                </a:solidFill>
                <a:uFillTx/>
                <a:latin typeface="Calibri"/>
                <a:ea typeface="Calibri"/>
                <a:cs typeface="Calibri"/>
                <a:sym typeface="Calibri"/>
              </a:rPr>
              <a:t>Platform</a:t>
            </a:r>
            <a:endParaRPr sz="2000" b="1" dirty="0">
              <a:solidFill>
                <a:srgbClr val="266D68"/>
              </a:solidFill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1059"/>
          <p:cNvSpPr/>
          <p:nvPr/>
        </p:nvSpPr>
        <p:spPr>
          <a:xfrm>
            <a:off x="300990" y="3495942"/>
            <a:ext cx="841057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spcBef>
                <a:spcPts val="1200"/>
              </a:spcBef>
              <a:defRPr sz="3100">
                <a:solidFill>
                  <a:srgbClr val="C2632E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dirty="0">
                <a:solidFill>
                  <a:schemeClr val="accent1">
                    <a:lumMod val="75000"/>
                  </a:schemeClr>
                </a:solidFill>
              </a:rPr>
              <a:t>A Better Customer Experience</a:t>
            </a:r>
          </a:p>
        </p:txBody>
      </p:sp>
    </p:spTree>
    <p:extLst>
      <p:ext uri="{BB962C8B-B14F-4D97-AF65-F5344CB8AC3E}">
        <p14:creationId xmlns:p14="http://schemas.microsoft.com/office/powerpoint/2010/main" val="190698245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dvAuto="0"/>
      <p:bldP spid="6" grpId="1" animBg="1" advAuto="0"/>
      <p:bldP spid="7" grpId="0" animBg="1" advAuto="0"/>
      <p:bldP spid="7" grpId="1" animBg="1" advAuto="0"/>
      <p:bldP spid="16" grpId="0" animBg="1" advAuto="0"/>
      <p:bldP spid="17" grpId="0" animBg="1" advAuto="0"/>
      <p:bldP spid="17" grpId="1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51444" y="2595993"/>
            <a:ext cx="631186" cy="465500"/>
          </a:xfrm>
          <a:prstGeom prst="rect">
            <a:avLst/>
          </a:prstGeom>
          <a:ln w="12700">
            <a:miter lim="400000"/>
          </a:ln>
        </p:spPr>
      </p:pic>
      <p:sp>
        <p:nvSpPr>
          <p:cNvPr id="1062" name="Shape 1062"/>
          <p:cNvSpPr/>
          <p:nvPr/>
        </p:nvSpPr>
        <p:spPr>
          <a:xfrm>
            <a:off x="6983145" y="2999718"/>
            <a:ext cx="1067620" cy="385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29756E"/>
                </a:solidFill>
              </a:rPr>
              <a:t>HAWQ</a:t>
            </a:r>
          </a:p>
        </p:txBody>
      </p:sp>
      <p:pic>
        <p:nvPicPr>
          <p:cNvPr id="1063" name="Picture 1062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73890" y="875912"/>
            <a:ext cx="1691741" cy="1084396"/>
          </a:xfrm>
          <a:prstGeom prst="rect">
            <a:avLst/>
          </a:prstGeom>
        </p:spPr>
      </p:pic>
      <p:sp>
        <p:nvSpPr>
          <p:cNvPr id="1065" name="Shape 10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29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1066" name="Shape 1066"/>
          <p:cNvSpPr/>
          <p:nvPr/>
        </p:nvSpPr>
        <p:spPr>
          <a:xfrm>
            <a:off x="1717013" y="1000693"/>
            <a:ext cx="1050463" cy="385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3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29756E"/>
                </a:solidFill>
              </a:rPr>
              <a:t>Ingestion</a:t>
            </a:r>
          </a:p>
        </p:txBody>
      </p:sp>
      <p:sp>
        <p:nvSpPr>
          <p:cNvPr id="1067" name="Shape 1067"/>
          <p:cNvSpPr/>
          <p:nvPr/>
        </p:nvSpPr>
        <p:spPr>
          <a:xfrm>
            <a:off x="1709071" y="1328730"/>
            <a:ext cx="1155333" cy="1"/>
          </a:xfrm>
          <a:prstGeom prst="line">
            <a:avLst/>
          </a:prstGeom>
          <a:ln w="25400">
            <a:solidFill>
              <a:srgbClr val="F27C3A"/>
            </a:solidFill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068" name="Shape 1068"/>
          <p:cNvSpPr/>
          <p:nvPr/>
        </p:nvSpPr>
        <p:spPr>
          <a:xfrm>
            <a:off x="1709071" y="1659283"/>
            <a:ext cx="1115333" cy="2516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1200">
                <a:solidFill>
                  <a:srgbClr val="29756E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JSON / HTTP</a:t>
            </a:r>
          </a:p>
        </p:txBody>
      </p:sp>
      <p:sp>
        <p:nvSpPr>
          <p:cNvPr id="1069" name="Shape 1069"/>
          <p:cNvSpPr/>
          <p:nvPr/>
        </p:nvSpPr>
        <p:spPr>
          <a:xfrm>
            <a:off x="1714099" y="1471450"/>
            <a:ext cx="1155333" cy="1"/>
          </a:xfrm>
          <a:prstGeom prst="line">
            <a:avLst/>
          </a:prstGeom>
          <a:ln w="25400">
            <a:solidFill>
              <a:srgbClr val="F27C3A"/>
            </a:solidFill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1070" name="Picture 1069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90355" y="964357"/>
            <a:ext cx="2948598" cy="1060150"/>
          </a:xfrm>
          <a:prstGeom prst="rect">
            <a:avLst/>
          </a:prstGeom>
        </p:spPr>
      </p:pic>
      <p:sp>
        <p:nvSpPr>
          <p:cNvPr id="1072" name="Shape 1072"/>
          <p:cNvSpPr/>
          <p:nvPr/>
        </p:nvSpPr>
        <p:spPr>
          <a:xfrm>
            <a:off x="3721213" y="1017970"/>
            <a:ext cx="2050270" cy="385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3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 dirty="0">
                <a:solidFill>
                  <a:srgbClr val="29756E"/>
                </a:solidFill>
              </a:rPr>
              <a:t>Stream Processing</a:t>
            </a:r>
          </a:p>
        </p:txBody>
      </p:sp>
      <p:sp>
        <p:nvSpPr>
          <p:cNvPr id="1073" name="Shape 1073"/>
          <p:cNvSpPr/>
          <p:nvPr/>
        </p:nvSpPr>
        <p:spPr>
          <a:xfrm>
            <a:off x="1714099" y="1623850"/>
            <a:ext cx="1155333" cy="1"/>
          </a:xfrm>
          <a:prstGeom prst="line">
            <a:avLst/>
          </a:prstGeom>
          <a:ln w="25400">
            <a:solidFill>
              <a:srgbClr val="F27C3A"/>
            </a:solidFill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1074" name="Picture 1073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121234" y="1593115"/>
            <a:ext cx="765757" cy="157443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sp>
        <p:nvSpPr>
          <p:cNvPr id="1075" name="Shape 1075"/>
          <p:cNvSpPr/>
          <p:nvPr/>
        </p:nvSpPr>
        <p:spPr>
          <a:xfrm>
            <a:off x="2967938" y="1310533"/>
            <a:ext cx="1050463" cy="385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3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29756E"/>
                </a:solidFill>
              </a:rPr>
              <a:t>Enrich</a:t>
            </a:r>
          </a:p>
        </p:txBody>
      </p:sp>
      <p:pic>
        <p:nvPicPr>
          <p:cNvPr id="1076" name="Picture 1075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191582" y="1593115"/>
            <a:ext cx="677824" cy="157443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sp>
        <p:nvSpPr>
          <p:cNvPr id="1077" name="Shape 1077"/>
          <p:cNvSpPr/>
          <p:nvPr/>
        </p:nvSpPr>
        <p:spPr>
          <a:xfrm>
            <a:off x="4001830" y="1316154"/>
            <a:ext cx="1050463" cy="385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3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29756E"/>
                </a:solidFill>
              </a:rPr>
              <a:t>Transform</a:t>
            </a:r>
          </a:p>
        </p:txBody>
      </p:sp>
      <p:sp>
        <p:nvSpPr>
          <p:cNvPr id="1078" name="Shape 1078"/>
          <p:cNvSpPr/>
          <p:nvPr/>
        </p:nvSpPr>
        <p:spPr>
          <a:xfrm>
            <a:off x="4161735" y="2286243"/>
            <a:ext cx="1783181" cy="352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2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29756E"/>
                </a:solidFill>
              </a:rPr>
              <a:t>Real-time Data Insights</a:t>
            </a:r>
          </a:p>
        </p:txBody>
      </p:sp>
      <p:pic>
        <p:nvPicPr>
          <p:cNvPr id="1079" name="Picture 1078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120479" y="2248483"/>
            <a:ext cx="1940837" cy="1043025"/>
          </a:xfrm>
          <a:prstGeom prst="rect">
            <a:avLst/>
          </a:prstGeom>
        </p:spPr>
      </p:pic>
      <p:sp>
        <p:nvSpPr>
          <p:cNvPr id="1081" name="Shape 1081"/>
          <p:cNvSpPr/>
          <p:nvPr/>
        </p:nvSpPr>
        <p:spPr>
          <a:xfrm>
            <a:off x="6890846" y="929044"/>
            <a:ext cx="1783181" cy="352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2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29756E"/>
                </a:solidFill>
              </a:rPr>
              <a:t>Data Lake</a:t>
            </a:r>
          </a:p>
        </p:txBody>
      </p:sp>
      <p:sp>
        <p:nvSpPr>
          <p:cNvPr id="1082" name="Shape 1082"/>
          <p:cNvSpPr/>
          <p:nvPr/>
        </p:nvSpPr>
        <p:spPr>
          <a:xfrm>
            <a:off x="7459917" y="1606218"/>
            <a:ext cx="798971" cy="244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29756E"/>
                </a:solidFill>
              </a:rPr>
              <a:t>Pivotal HD</a:t>
            </a:r>
          </a:p>
        </p:txBody>
      </p:sp>
      <p:pic>
        <p:nvPicPr>
          <p:cNvPr id="1083" name="pasted-image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644784" y="1207366"/>
            <a:ext cx="429238" cy="4292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4" name="pasted-image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614433" y="3939360"/>
            <a:ext cx="537468" cy="397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5" name="Picture 1084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 rot="5400000">
            <a:off x="5023353" y="2032012"/>
            <a:ext cx="251601" cy="157443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1086" name="Picture 1085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057541" y="1242105"/>
            <a:ext cx="798972" cy="157443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sp>
        <p:nvSpPr>
          <p:cNvPr id="1087" name="Shape 1087"/>
          <p:cNvSpPr/>
          <p:nvPr/>
        </p:nvSpPr>
        <p:spPr>
          <a:xfrm>
            <a:off x="5879343" y="1426533"/>
            <a:ext cx="1050463" cy="385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3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29756E"/>
                </a:solidFill>
              </a:rPr>
              <a:t>Sink</a:t>
            </a:r>
          </a:p>
        </p:txBody>
      </p:sp>
      <p:pic>
        <p:nvPicPr>
          <p:cNvPr id="1088" name="pasted-image.pn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 rot="10800000">
            <a:off x="1134364" y="1307601"/>
            <a:ext cx="381366" cy="3813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9" name="pasted-image.png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283637" y="1065189"/>
            <a:ext cx="965201" cy="965201"/>
          </a:xfrm>
          <a:prstGeom prst="rect">
            <a:avLst/>
          </a:prstGeom>
          <a:ln w="12700">
            <a:miter lim="400000"/>
          </a:ln>
        </p:spPr>
      </p:pic>
      <p:sp>
        <p:nvSpPr>
          <p:cNvPr id="1090" name="Shape 1090"/>
          <p:cNvSpPr/>
          <p:nvPr/>
        </p:nvSpPr>
        <p:spPr>
          <a:xfrm>
            <a:off x="6904312" y="2328607"/>
            <a:ext cx="1783181" cy="352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2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29756E"/>
                </a:solidFill>
              </a:rPr>
              <a:t>Advanced Analytics</a:t>
            </a:r>
          </a:p>
        </p:txBody>
      </p:sp>
      <p:pic>
        <p:nvPicPr>
          <p:cNvPr id="1091" name="Picture 1090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6892918" y="2291763"/>
            <a:ext cx="1783181" cy="1012345"/>
          </a:xfrm>
          <a:prstGeom prst="rect">
            <a:avLst/>
          </a:prstGeom>
        </p:spPr>
      </p:pic>
      <p:pic>
        <p:nvPicPr>
          <p:cNvPr id="1093" name="Picture 1092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 rot="16200000">
            <a:off x="7686682" y="2051112"/>
            <a:ext cx="345441" cy="157829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sp>
        <p:nvSpPr>
          <p:cNvPr id="1094" name="Shape 1094"/>
          <p:cNvSpPr/>
          <p:nvPr/>
        </p:nvSpPr>
        <p:spPr>
          <a:xfrm>
            <a:off x="2444179" y="4247916"/>
            <a:ext cx="990728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500">
                <a:solidFill>
                  <a:srgbClr val="29756E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500">
                <a:solidFill>
                  <a:srgbClr val="29756E"/>
                </a:solidFill>
                <a:uFill>
                  <a:solidFill>
                    <a:srgbClr val="4D4D4D"/>
                  </a:solidFill>
                </a:uFill>
              </a:rPr>
              <a:t>Pivotal CF</a:t>
            </a:r>
          </a:p>
        </p:txBody>
      </p:sp>
      <p:sp>
        <p:nvSpPr>
          <p:cNvPr id="1095" name="Shape 1095"/>
          <p:cNvSpPr/>
          <p:nvPr/>
        </p:nvSpPr>
        <p:spPr>
          <a:xfrm>
            <a:off x="7895133" y="4091555"/>
            <a:ext cx="1050463" cy="385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3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29756E"/>
                </a:solidFill>
              </a:rPr>
              <a:t>IoT Apps</a:t>
            </a:r>
          </a:p>
        </p:txBody>
      </p:sp>
      <p:pic>
        <p:nvPicPr>
          <p:cNvPr id="1096" name="pasted-image.png"/>
          <p:cNvPicPr/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2534913" y="3515392"/>
            <a:ext cx="798971" cy="798971"/>
          </a:xfrm>
          <a:prstGeom prst="rect">
            <a:avLst/>
          </a:prstGeom>
          <a:ln w="12700">
            <a:miter lim="400000"/>
          </a:ln>
        </p:spPr>
      </p:pic>
      <p:sp>
        <p:nvSpPr>
          <p:cNvPr id="1097" name="Shape 1097"/>
          <p:cNvSpPr/>
          <p:nvPr/>
        </p:nvSpPr>
        <p:spPr>
          <a:xfrm>
            <a:off x="7834962" y="3577505"/>
            <a:ext cx="990728" cy="352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29756E"/>
                </a:solidFill>
              </a:rPr>
              <a:t>Microservices</a:t>
            </a:r>
          </a:p>
        </p:txBody>
      </p:sp>
      <p:grpSp>
        <p:nvGrpSpPr>
          <p:cNvPr id="1100" name="Group 1100"/>
          <p:cNvGrpSpPr/>
          <p:nvPr/>
        </p:nvGrpSpPr>
        <p:grpSpPr>
          <a:xfrm>
            <a:off x="5497249" y="3534450"/>
            <a:ext cx="198755" cy="345846"/>
            <a:chOff x="0" y="-26940"/>
            <a:chExt cx="198754" cy="345844"/>
          </a:xfrm>
        </p:grpSpPr>
        <p:pic>
          <p:nvPicPr>
            <p:cNvPr id="1098" name="Picture 1097"/>
            <p:cNvPicPr/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 rot="16200000">
              <a:off x="-57232" y="102727"/>
              <a:ext cx="313219" cy="53882"/>
            </a:xfrm>
            <a:prstGeom prst="rect">
              <a:avLst/>
            </a:prstGeom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pic>
        <p:sp>
          <p:nvSpPr>
            <p:cNvPr id="1099" name="Shape 1099"/>
            <p:cNvSpPr/>
            <p:nvPr/>
          </p:nvSpPr>
          <p:spPr>
            <a:xfrm>
              <a:off x="0" y="120545"/>
              <a:ext cx="198755" cy="198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27C3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</p:grpSp>
      <p:grpSp>
        <p:nvGrpSpPr>
          <p:cNvPr id="1103" name="Group 1103"/>
          <p:cNvGrpSpPr/>
          <p:nvPr/>
        </p:nvGrpSpPr>
        <p:grpSpPr>
          <a:xfrm>
            <a:off x="5966353" y="3543256"/>
            <a:ext cx="198755" cy="345845"/>
            <a:chOff x="0" y="-26940"/>
            <a:chExt cx="198754" cy="345844"/>
          </a:xfrm>
        </p:grpSpPr>
        <p:pic>
          <p:nvPicPr>
            <p:cNvPr id="1101" name="Picture 1100"/>
            <p:cNvPicPr/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 rot="16200000">
              <a:off x="-57232" y="102727"/>
              <a:ext cx="313219" cy="53882"/>
            </a:xfrm>
            <a:prstGeom prst="rect">
              <a:avLst/>
            </a:prstGeom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pic>
        <p:sp>
          <p:nvSpPr>
            <p:cNvPr id="1102" name="Shape 1102"/>
            <p:cNvSpPr/>
            <p:nvPr/>
          </p:nvSpPr>
          <p:spPr>
            <a:xfrm>
              <a:off x="0" y="120545"/>
              <a:ext cx="198755" cy="198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27C3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</p:grpSp>
      <p:grpSp>
        <p:nvGrpSpPr>
          <p:cNvPr id="1106" name="Group 1106"/>
          <p:cNvGrpSpPr/>
          <p:nvPr/>
        </p:nvGrpSpPr>
        <p:grpSpPr>
          <a:xfrm>
            <a:off x="6433799" y="3543256"/>
            <a:ext cx="198756" cy="345845"/>
            <a:chOff x="0" y="-26940"/>
            <a:chExt cx="198754" cy="345844"/>
          </a:xfrm>
        </p:grpSpPr>
        <p:pic>
          <p:nvPicPr>
            <p:cNvPr id="1104" name="Picture 1103"/>
            <p:cNvPicPr/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 rot="16200000">
              <a:off x="-57232" y="102727"/>
              <a:ext cx="313219" cy="53882"/>
            </a:xfrm>
            <a:prstGeom prst="rect">
              <a:avLst/>
            </a:prstGeom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pic>
        <p:sp>
          <p:nvSpPr>
            <p:cNvPr id="1105" name="Shape 1105"/>
            <p:cNvSpPr/>
            <p:nvPr/>
          </p:nvSpPr>
          <p:spPr>
            <a:xfrm>
              <a:off x="0" y="120545"/>
              <a:ext cx="198755" cy="198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27C3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</p:grpSp>
      <p:grpSp>
        <p:nvGrpSpPr>
          <p:cNvPr id="1109" name="Group 1109"/>
          <p:cNvGrpSpPr/>
          <p:nvPr/>
        </p:nvGrpSpPr>
        <p:grpSpPr>
          <a:xfrm>
            <a:off x="6864847" y="3534450"/>
            <a:ext cx="198756" cy="345846"/>
            <a:chOff x="0" y="-26940"/>
            <a:chExt cx="198754" cy="345844"/>
          </a:xfrm>
        </p:grpSpPr>
        <p:pic>
          <p:nvPicPr>
            <p:cNvPr id="1107" name="Picture 1106"/>
            <p:cNvPicPr/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 rot="16200000">
              <a:off x="-57232" y="102727"/>
              <a:ext cx="313219" cy="53882"/>
            </a:xfrm>
            <a:prstGeom prst="rect">
              <a:avLst/>
            </a:prstGeom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pic>
        <p:sp>
          <p:nvSpPr>
            <p:cNvPr id="1108" name="Shape 1108"/>
            <p:cNvSpPr/>
            <p:nvPr/>
          </p:nvSpPr>
          <p:spPr>
            <a:xfrm>
              <a:off x="0" y="120545"/>
              <a:ext cx="198755" cy="198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27C3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</p:grpSp>
      <p:grpSp>
        <p:nvGrpSpPr>
          <p:cNvPr id="1112" name="Group 1112"/>
          <p:cNvGrpSpPr/>
          <p:nvPr/>
        </p:nvGrpSpPr>
        <p:grpSpPr>
          <a:xfrm>
            <a:off x="7295895" y="3535619"/>
            <a:ext cx="198756" cy="345846"/>
            <a:chOff x="0" y="-26940"/>
            <a:chExt cx="198754" cy="345844"/>
          </a:xfrm>
        </p:grpSpPr>
        <p:pic>
          <p:nvPicPr>
            <p:cNvPr id="1110" name="Picture 1109"/>
            <p:cNvPicPr/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 rot="16200000">
              <a:off x="-57232" y="102727"/>
              <a:ext cx="313219" cy="53882"/>
            </a:xfrm>
            <a:prstGeom prst="rect">
              <a:avLst/>
            </a:prstGeom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pic>
        <p:sp>
          <p:nvSpPr>
            <p:cNvPr id="1111" name="Shape 1111"/>
            <p:cNvSpPr/>
            <p:nvPr/>
          </p:nvSpPr>
          <p:spPr>
            <a:xfrm>
              <a:off x="0" y="120545"/>
              <a:ext cx="198755" cy="198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27C3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</p:grpSp>
      <p:grpSp>
        <p:nvGrpSpPr>
          <p:cNvPr id="1115" name="Group 1115"/>
          <p:cNvGrpSpPr/>
          <p:nvPr/>
        </p:nvGrpSpPr>
        <p:grpSpPr>
          <a:xfrm>
            <a:off x="5028145" y="3543256"/>
            <a:ext cx="198755" cy="345845"/>
            <a:chOff x="0" y="-26940"/>
            <a:chExt cx="198754" cy="345844"/>
          </a:xfrm>
        </p:grpSpPr>
        <p:pic>
          <p:nvPicPr>
            <p:cNvPr id="1113" name="Picture 1112"/>
            <p:cNvPicPr/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 rot="16200000">
              <a:off x="-57232" y="102727"/>
              <a:ext cx="313219" cy="53882"/>
            </a:xfrm>
            <a:prstGeom prst="rect">
              <a:avLst/>
            </a:prstGeom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pic>
        <p:sp>
          <p:nvSpPr>
            <p:cNvPr id="1114" name="Shape 1114"/>
            <p:cNvSpPr/>
            <p:nvPr/>
          </p:nvSpPr>
          <p:spPr>
            <a:xfrm>
              <a:off x="0" y="120545"/>
              <a:ext cx="198755" cy="198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27C3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</p:grpSp>
      <p:grpSp>
        <p:nvGrpSpPr>
          <p:cNvPr id="1118" name="Group 1118"/>
          <p:cNvGrpSpPr/>
          <p:nvPr/>
        </p:nvGrpSpPr>
        <p:grpSpPr>
          <a:xfrm>
            <a:off x="4572256" y="3547150"/>
            <a:ext cx="198756" cy="345846"/>
            <a:chOff x="0" y="-26940"/>
            <a:chExt cx="198754" cy="345844"/>
          </a:xfrm>
        </p:grpSpPr>
        <p:pic>
          <p:nvPicPr>
            <p:cNvPr id="1116" name="Picture 1115"/>
            <p:cNvPicPr/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 rot="16200000">
              <a:off x="-57232" y="102727"/>
              <a:ext cx="313219" cy="53882"/>
            </a:xfrm>
            <a:prstGeom prst="rect">
              <a:avLst/>
            </a:prstGeom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pic>
        <p:sp>
          <p:nvSpPr>
            <p:cNvPr id="1117" name="Shape 1117"/>
            <p:cNvSpPr/>
            <p:nvPr/>
          </p:nvSpPr>
          <p:spPr>
            <a:xfrm>
              <a:off x="0" y="120545"/>
              <a:ext cx="198755" cy="198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27C3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</p:grpSp>
      <p:sp>
        <p:nvSpPr>
          <p:cNvPr id="1119" name="Shape 1119"/>
          <p:cNvSpPr/>
          <p:nvPr/>
        </p:nvSpPr>
        <p:spPr>
          <a:xfrm>
            <a:off x="4001479" y="4293707"/>
            <a:ext cx="1783181" cy="352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2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29756E"/>
                </a:solidFill>
              </a:rPr>
              <a:t>Dashboard</a:t>
            </a:r>
          </a:p>
        </p:txBody>
      </p:sp>
      <p:sp>
        <p:nvSpPr>
          <p:cNvPr id="1120" name="Shape 1120"/>
          <p:cNvSpPr/>
          <p:nvPr/>
        </p:nvSpPr>
        <p:spPr>
          <a:xfrm>
            <a:off x="5249511" y="4293010"/>
            <a:ext cx="1783181" cy="352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2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29756E"/>
                </a:solidFill>
              </a:rPr>
              <a:t>Analytics App</a:t>
            </a:r>
          </a:p>
        </p:txBody>
      </p:sp>
      <p:sp>
        <p:nvSpPr>
          <p:cNvPr id="1121" name="Shape 1121"/>
          <p:cNvSpPr/>
          <p:nvPr/>
        </p:nvSpPr>
        <p:spPr>
          <a:xfrm>
            <a:off x="6512071" y="4331110"/>
            <a:ext cx="1783181" cy="352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2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29756E"/>
                </a:solidFill>
              </a:rPr>
              <a:t>Simulator</a:t>
            </a:r>
          </a:p>
        </p:txBody>
      </p:sp>
      <p:sp>
        <p:nvSpPr>
          <p:cNvPr id="1122" name="Shape 1122"/>
          <p:cNvSpPr/>
          <p:nvPr/>
        </p:nvSpPr>
        <p:spPr>
          <a:xfrm>
            <a:off x="2368832" y="2297989"/>
            <a:ext cx="939801" cy="45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1200">
                <a:solidFill>
                  <a:srgbClr val="29756E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Mobile</a:t>
            </a:r>
          </a:p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1200">
                <a:solidFill>
                  <a:srgbClr val="29756E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Services</a:t>
            </a:r>
          </a:p>
        </p:txBody>
      </p:sp>
      <p:pic>
        <p:nvPicPr>
          <p:cNvPr id="1123" name="Picture 1122"/>
          <p:cNvPicPr/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2300549" y="2221624"/>
            <a:ext cx="1076366" cy="1150426"/>
          </a:xfrm>
          <a:prstGeom prst="rect">
            <a:avLst/>
          </a:prstGeom>
        </p:spPr>
      </p:pic>
      <p:pic>
        <p:nvPicPr>
          <p:cNvPr id="1125" name="pasted-image.pdf"/>
          <p:cNvPicPr/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762819" y="2229042"/>
            <a:ext cx="276861" cy="5398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6" name="pasted-image.png"/>
          <p:cNvPicPr/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666637" y="3467018"/>
            <a:ext cx="469225" cy="469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7" name="pasted-image.png"/>
          <p:cNvPicPr/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557320" y="2863541"/>
            <a:ext cx="677824" cy="5083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8" name="Picture 1127"/>
          <p:cNvPicPr/>
          <p:nvPr/>
        </p:nvPicPr>
        <p:blipFill>
          <a:blip r:embed="rId22">
            <a:extLst/>
          </a:blip>
          <a:stretch>
            <a:fillRect/>
          </a:stretch>
        </p:blipFill>
        <p:spPr>
          <a:xfrm rot="10800000">
            <a:off x="3439608" y="2868537"/>
            <a:ext cx="582693" cy="157443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sp>
        <p:nvSpPr>
          <p:cNvPr id="1129" name="Shape 1129"/>
          <p:cNvSpPr/>
          <p:nvPr/>
        </p:nvSpPr>
        <p:spPr>
          <a:xfrm>
            <a:off x="1437506" y="2616929"/>
            <a:ext cx="1155333" cy="508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3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29756E"/>
                </a:solidFill>
              </a:rPr>
              <a:t>Push</a:t>
            </a:r>
          </a:p>
        </p:txBody>
      </p:sp>
      <p:pic>
        <p:nvPicPr>
          <p:cNvPr id="1130" name="pasted-image.pn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 rot="21600000">
            <a:off x="1753883" y="2892191"/>
            <a:ext cx="383159" cy="3831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1" name="Picture 1130"/>
          <p:cNvPicPr/>
          <p:nvPr/>
        </p:nvPicPr>
        <p:blipFill>
          <a:blip r:embed="rId23">
            <a:extLst/>
          </a:blip>
          <a:stretch>
            <a:fillRect/>
          </a:stretch>
        </p:blipFill>
        <p:spPr>
          <a:xfrm rot="12152505">
            <a:off x="1175912" y="2641255"/>
            <a:ext cx="505850" cy="157443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1132" name="Picture 1131"/>
          <p:cNvPicPr/>
          <p:nvPr/>
        </p:nvPicPr>
        <p:blipFill>
          <a:blip r:embed="rId24">
            <a:extLst/>
          </a:blip>
          <a:stretch>
            <a:fillRect/>
          </a:stretch>
        </p:blipFill>
        <p:spPr>
          <a:xfrm rot="10800000">
            <a:off x="1184650" y="2992159"/>
            <a:ext cx="469225" cy="157443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1133" name="Picture 1132"/>
          <p:cNvPicPr/>
          <p:nvPr/>
        </p:nvPicPr>
        <p:blipFill>
          <a:blip r:embed="rId25">
            <a:extLst/>
          </a:blip>
          <a:stretch>
            <a:fillRect/>
          </a:stretch>
        </p:blipFill>
        <p:spPr>
          <a:xfrm rot="9343867">
            <a:off x="1206291" y="3341297"/>
            <a:ext cx="465868" cy="157443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1134" name="pasted-image.png"/>
          <p:cNvPicPr/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2624659" y="2805891"/>
            <a:ext cx="469225" cy="469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5" name="pasted-image.png"/>
          <p:cNvPicPr/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5932780" y="3957385"/>
            <a:ext cx="429307" cy="407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6" name="pasted-image.png"/>
          <p:cNvPicPr/>
          <p:nvPr/>
        </p:nvPicPr>
        <p:blipFill>
          <a:blip r:embed="rId28">
            <a:extLst/>
          </a:blip>
          <a:stretch>
            <a:fillRect/>
          </a:stretch>
        </p:blipFill>
        <p:spPr>
          <a:xfrm>
            <a:off x="7036270" y="3965819"/>
            <a:ext cx="685802" cy="385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7" name="pasted-image.pdf"/>
          <p:cNvPicPr/>
          <p:nvPr/>
        </p:nvPicPr>
        <p:blipFill>
          <a:blip r:embed="rId29">
            <a:extLst/>
          </a:blip>
          <a:stretch>
            <a:fillRect/>
          </a:stretch>
        </p:blipFill>
        <p:spPr>
          <a:xfrm>
            <a:off x="4142499" y="761730"/>
            <a:ext cx="880061" cy="1574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8" name="Picture 1137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 rot="21600000">
            <a:off x="3063459" y="769744"/>
            <a:ext cx="798972" cy="157443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1139" name="Picture 1138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261129" y="768258"/>
            <a:ext cx="677824" cy="157443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1140" name="pasted-image.png"/>
          <p:cNvPicPr/>
          <p:nvPr/>
        </p:nvPicPr>
        <p:blipFill>
          <a:blip r:embed="rId30">
            <a:extLst/>
          </a:blip>
          <a:stretch>
            <a:fillRect/>
          </a:stretch>
        </p:blipFill>
        <p:spPr>
          <a:xfrm>
            <a:off x="4858921" y="2571141"/>
            <a:ext cx="452801" cy="452801"/>
          </a:xfrm>
          <a:prstGeom prst="rect">
            <a:avLst/>
          </a:prstGeom>
          <a:ln w="12700">
            <a:miter lim="400000"/>
          </a:ln>
        </p:spPr>
      </p:pic>
      <p:sp>
        <p:nvSpPr>
          <p:cNvPr id="1141" name="Shape 1141"/>
          <p:cNvSpPr/>
          <p:nvPr/>
        </p:nvSpPr>
        <p:spPr>
          <a:xfrm>
            <a:off x="4669194" y="2997061"/>
            <a:ext cx="798971" cy="309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29756E"/>
                </a:solidFill>
              </a:rPr>
              <a:t>GemFire</a:t>
            </a:r>
          </a:p>
        </p:txBody>
      </p:sp>
      <p:pic>
        <p:nvPicPr>
          <p:cNvPr id="1142" name="Picture 1141"/>
          <p:cNvPicPr/>
          <p:nvPr/>
        </p:nvPicPr>
        <p:blipFill>
          <a:blip r:embed="rId31">
            <a:extLst/>
          </a:blip>
          <a:stretch>
            <a:fillRect/>
          </a:stretch>
        </p:blipFill>
        <p:spPr>
          <a:xfrm>
            <a:off x="2280959" y="3532883"/>
            <a:ext cx="6633132" cy="1072247"/>
          </a:xfrm>
          <a:prstGeom prst="rect">
            <a:avLst/>
          </a:prstGeom>
        </p:spPr>
      </p:pic>
      <p:pic>
        <p:nvPicPr>
          <p:cNvPr id="1144" name="pasted-image.png"/>
          <p:cNvPicPr/>
          <p:nvPr/>
        </p:nvPicPr>
        <p:blipFill>
          <a:blip r:embed="rId32">
            <a:extLst/>
          </a:blip>
          <a:stretch>
            <a:fillRect/>
          </a:stretch>
        </p:blipFill>
        <p:spPr>
          <a:xfrm>
            <a:off x="5220084" y="1268644"/>
            <a:ext cx="465817" cy="465817"/>
          </a:xfrm>
          <a:prstGeom prst="rect">
            <a:avLst/>
          </a:prstGeom>
          <a:ln w="12700">
            <a:miter lim="400000"/>
          </a:ln>
        </p:spPr>
      </p:pic>
      <p:sp>
        <p:nvSpPr>
          <p:cNvPr id="1145" name="Shape 1145"/>
          <p:cNvSpPr/>
          <p:nvPr/>
        </p:nvSpPr>
        <p:spPr>
          <a:xfrm>
            <a:off x="5075405" y="1760068"/>
            <a:ext cx="798971" cy="309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 dirty="0">
                <a:solidFill>
                  <a:srgbClr val="29756E"/>
                </a:solidFill>
              </a:rPr>
              <a:t>Spring XD</a:t>
            </a:r>
          </a:p>
        </p:txBody>
      </p:sp>
      <p:pic>
        <p:nvPicPr>
          <p:cNvPr id="1146" name="Picture 1145"/>
          <p:cNvPicPr/>
          <p:nvPr/>
        </p:nvPicPr>
        <p:blipFill>
          <a:blip r:embed="rId33">
            <a:extLst/>
          </a:blip>
          <a:stretch>
            <a:fillRect/>
          </a:stretch>
        </p:blipFill>
        <p:spPr>
          <a:xfrm rot="16200000">
            <a:off x="4836452" y="3347728"/>
            <a:ext cx="250098" cy="157443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1147" name="Picture 1146"/>
          <p:cNvPicPr/>
          <p:nvPr/>
        </p:nvPicPr>
        <p:blipFill>
          <a:blip r:embed="rId33">
            <a:extLst/>
          </a:blip>
          <a:stretch>
            <a:fillRect/>
          </a:stretch>
        </p:blipFill>
        <p:spPr>
          <a:xfrm rot="16200000">
            <a:off x="7523849" y="3368584"/>
            <a:ext cx="250097" cy="157443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sp>
        <p:nvSpPr>
          <p:cNvPr id="1148" name="Shape 1148"/>
          <p:cNvSpPr>
            <a:spLocks noGrp="1"/>
          </p:cNvSpPr>
          <p:nvPr>
            <p:ph type="title" idx="4294967295"/>
          </p:nvPr>
        </p:nvSpPr>
        <p:spPr>
          <a:xfrm>
            <a:off x="268373" y="170497"/>
            <a:ext cx="8410576" cy="4603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00">
                <a:solidFill>
                  <a:srgbClr val="00685D"/>
                </a:solidFill>
                <a:uFillTx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300" dirty="0" smtClean="0">
                <a:solidFill>
                  <a:srgbClr val="00685D"/>
                </a:solidFill>
              </a:rPr>
              <a:t>The </a:t>
            </a:r>
            <a:r>
              <a:rPr sz="2300" dirty="0">
                <a:solidFill>
                  <a:srgbClr val="00685D"/>
                </a:solidFill>
              </a:rPr>
              <a:t>Connected Car Architecture</a:t>
            </a:r>
          </a:p>
        </p:txBody>
      </p:sp>
    </p:spTree>
    <p:extLst>
      <p:ext uri="{BB962C8B-B14F-4D97-AF65-F5344CB8AC3E}">
        <p14:creationId xmlns:p14="http://schemas.microsoft.com/office/powerpoint/2010/main" val="2636387900"/>
      </p:ext>
    </p:extLst>
  </p:cSld>
  <p:clrMapOvr>
    <a:masterClrMapping/>
  </p:clrMapOvr>
  <p:transition xmlns:p14="http://schemas.microsoft.com/office/powerpoint/2010/main" spd="med" advClick="0" advTm="0">
    <p:dissolve/>
  </p:transition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50" fill="hold"/>
                                        <p:tgtEl>
                                          <p:spTgt spid="10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50" fill="hold"/>
                                        <p:tgtEl>
                                          <p:spTgt spid="10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0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0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"/>
                            </p:stCondLst>
                            <p:childTnLst>
                              <p:par>
                                <p:cTn id="2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0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0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50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50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3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50"/>
                            </p:stCondLst>
                            <p:childTnLst>
                              <p:par>
                                <p:cTn id="3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4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3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700"/>
                            </p:stCondLst>
                            <p:childTnLst>
                              <p:par>
                                <p:cTn id="4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450"/>
                            </p:stCondLst>
                            <p:childTnLst>
                              <p:par>
                                <p:cTn id="51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95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3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250"/>
                            </p:stCondLst>
                            <p:childTnLst>
                              <p:par>
                                <p:cTn id="6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300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50"/>
                            </p:stCondLst>
                            <p:childTnLst>
                              <p:par>
                                <p:cTn id="6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300"/>
                            </p:stCondLst>
                            <p:childTnLst>
                              <p:par>
                                <p:cTn id="6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30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600"/>
                            </p:stCondLst>
                            <p:childTnLst>
                              <p:par>
                                <p:cTn id="7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350"/>
                            </p:stCondLst>
                            <p:childTnLst>
                              <p:par>
                                <p:cTn id="7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300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650"/>
                            </p:stCondLst>
                            <p:childTnLst>
                              <p:par>
                                <p:cTn id="8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1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1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400"/>
                            </p:stCondLst>
                            <p:childTnLst>
                              <p:par>
                                <p:cTn id="8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300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700"/>
                            </p:stCondLst>
                            <p:childTnLst>
                              <p:par>
                                <p:cTn id="9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300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000"/>
                            </p:stCondLst>
                            <p:childTnLst>
                              <p:par>
                                <p:cTn id="9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300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300"/>
                            </p:stCondLst>
                            <p:childTnLst>
                              <p:par>
                                <p:cTn id="9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3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600"/>
                            </p:stCondLst>
                            <p:childTnLst>
                              <p:par>
                                <p:cTn id="10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300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900"/>
                            </p:stCondLst>
                            <p:childTnLst>
                              <p:par>
                                <p:cTn id="10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75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75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8650"/>
                            </p:stCondLst>
                            <p:childTnLst>
                              <p:par>
                                <p:cTn id="1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3" fill="hold"/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4" dur="30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8950"/>
                            </p:stCondLst>
                            <p:childTnLst>
                              <p:par>
                                <p:cTn id="1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7" fill="hold"/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30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2" grpId="0" animBg="1" advAuto="0"/>
      <p:bldP spid="1066" grpId="0" animBg="1" advAuto="0"/>
      <p:bldP spid="1067" grpId="0" animBg="1" advAuto="0"/>
      <p:bldP spid="1069" grpId="0" animBg="1" advAuto="0"/>
      <p:bldP spid="1072" grpId="0" animBg="1" advAuto="0"/>
      <p:bldP spid="1073" grpId="0" animBg="1" advAuto="0"/>
      <p:bldP spid="1074" grpId="0" animBg="1" advAuto="0"/>
      <p:bldP spid="1075" grpId="0" animBg="1" advAuto="0"/>
      <p:bldP spid="1076" grpId="0" animBg="1" advAuto="0"/>
      <p:bldP spid="1077" grpId="0" animBg="1" advAuto="0"/>
      <p:bldP spid="1084" grpId="0" animBg="1" advAuto="0"/>
      <p:bldP spid="1085" grpId="0" animBg="1" advAuto="0"/>
      <p:bldP spid="1086" grpId="0" animBg="1" advAuto="0"/>
      <p:bldP spid="1087" grpId="0" animBg="1" advAuto="0"/>
      <p:bldP spid="1093" grpId="0" animBg="1" advAuto="0"/>
      <p:bldP spid="1095" grpId="0" animBg="1" advAuto="0"/>
      <p:bldP spid="1128" grpId="0" animBg="1" advAuto="0"/>
      <p:bldP spid="1129" grpId="0" animBg="1" advAuto="0"/>
      <p:bldP spid="1131" grpId="0" animBg="1" advAuto="0"/>
      <p:bldP spid="1132" grpId="0" animBg="1" advAuto="0"/>
      <p:bldP spid="1133" grpId="0" animBg="1" advAuto="0"/>
      <p:bldP spid="1138" grpId="0" animBg="1" advAuto="0"/>
      <p:bldP spid="1139" grpId="0" animBg="1" advAuto="0"/>
      <p:bldP spid="1146" grpId="0" animBg="1" advAuto="0"/>
      <p:bldP spid="1147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1092"/>
          <p:cNvSpPr txBox="1"/>
          <p:nvPr/>
        </p:nvSpPr>
        <p:spPr>
          <a:xfrm>
            <a:off x="-9194" y="1026900"/>
            <a:ext cx="9144000" cy="3594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5" name="Shape 891"/>
          <p:cNvSpPr txBox="1">
            <a:spLocks/>
          </p:cNvSpPr>
          <p:nvPr/>
        </p:nvSpPr>
        <p:spPr>
          <a:xfrm>
            <a:off x="719473" y="378561"/>
            <a:ext cx="6553261" cy="498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defRPr sz="1800">
                <a:solidFill>
                  <a:srgbClr val="000000"/>
                </a:solidFill>
              </a:defRPr>
            </a:pPr>
            <a:r>
              <a:rPr lang="en-US" sz="2100" dirty="0" smtClean="0">
                <a:solidFill>
                  <a:srgbClr val="266D68"/>
                </a:solidFill>
              </a:rPr>
              <a:t>The Journey to the Data-Driven Enterprise</a:t>
            </a:r>
            <a:endParaRPr lang="en-US" sz="2100" dirty="0">
              <a:solidFill>
                <a:srgbClr val="266D68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60023" y="1819416"/>
            <a:ext cx="99073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>
                  <a:solidFill>
                    <a:srgbClr val="4D4D4D"/>
                  </a:solidFill>
                </a:uFill>
                <a:sym typeface="Arial"/>
              </a:rPr>
              <a:t>Big</a:t>
            </a:r>
            <a:r>
              <a:rPr kumimoji="0" lang="en-US" sz="1400" b="0" i="0" u="none" strike="noStrike" cap="none" spc="0" normalizeH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>
                  <a:solidFill>
                    <a:srgbClr val="4D4D4D"/>
                  </a:solidFill>
                </a:uFill>
                <a:sym typeface="Arial"/>
              </a:rPr>
              <a:t> </a:t>
            </a: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Data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>
                <a:solidFill>
                  <a:srgbClr val="4D4D4D"/>
                </a:solidFill>
              </a:uFill>
              <a:sym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72928" y="1733405"/>
            <a:ext cx="1775735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>
                  <a:solidFill>
                    <a:srgbClr val="4D4D4D"/>
                  </a:solidFill>
                </a:uFill>
                <a:sym typeface="Arial"/>
              </a:rPr>
              <a:t>Data Science</a:t>
            </a: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 &amp;</a:t>
            </a: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>
                  <a:solidFill>
                    <a:srgbClr val="4D4D4D"/>
                  </a:solidFill>
                </a:uFill>
                <a:sym typeface="Arial"/>
              </a:rPr>
              <a:t>Machine</a:t>
            </a:r>
            <a:r>
              <a:rPr kumimoji="0" lang="en-US" sz="1400" b="0" i="0" u="none" strike="noStrike" cap="none" spc="0" normalizeH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>
                  <a:solidFill>
                    <a:srgbClr val="4D4D4D"/>
                  </a:solidFill>
                </a:uFill>
                <a:sym typeface="Arial"/>
              </a:rPr>
              <a:t> Learning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>
                <a:solidFill>
                  <a:srgbClr val="4D4D4D"/>
                </a:solidFill>
              </a:uFill>
              <a:sym typeface="Arial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2320153" y="1520208"/>
            <a:ext cx="2188611" cy="1029025"/>
          </a:xfrm>
          <a:prstGeom prst="ellipse">
            <a:avLst/>
          </a:prstGeom>
          <a:noFill/>
          <a:ln w="25400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" name="Shape 1103"/>
          <p:cNvCxnSpPr/>
          <p:nvPr/>
        </p:nvCxnSpPr>
        <p:spPr>
          <a:xfrm>
            <a:off x="565991" y="2730254"/>
            <a:ext cx="7897404" cy="0"/>
          </a:xfrm>
          <a:prstGeom prst="straightConnector1">
            <a:avLst/>
          </a:prstGeom>
          <a:noFill/>
          <a:ln w="28575" cap="flat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30" name="Shape 865"/>
          <p:cNvSpPr/>
          <p:nvPr/>
        </p:nvSpPr>
        <p:spPr>
          <a:xfrm>
            <a:off x="565991" y="1819416"/>
            <a:ext cx="1255411" cy="251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600" dirty="0" smtClean="0">
                <a:solidFill>
                  <a:srgbClr val="29756E"/>
                </a:solidFill>
              </a:rPr>
              <a:t>Converging Trends</a:t>
            </a:r>
            <a:endParaRPr sz="1600" dirty="0">
              <a:solidFill>
                <a:srgbClr val="29756E"/>
              </a:solidFill>
            </a:endParaRPr>
          </a:p>
        </p:txBody>
      </p:sp>
      <p:sp>
        <p:nvSpPr>
          <p:cNvPr id="32" name="Shape 865"/>
          <p:cNvSpPr/>
          <p:nvPr/>
        </p:nvSpPr>
        <p:spPr>
          <a:xfrm>
            <a:off x="565991" y="3401185"/>
            <a:ext cx="1255411" cy="251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600" dirty="0" smtClean="0">
                <a:solidFill>
                  <a:srgbClr val="29756E"/>
                </a:solidFill>
              </a:rPr>
              <a:t>Innovation</a:t>
            </a:r>
            <a:endParaRPr sz="1600" dirty="0">
              <a:solidFill>
                <a:srgbClr val="29756E"/>
              </a:solidFill>
            </a:endParaRPr>
          </a:p>
        </p:txBody>
      </p:sp>
      <p:sp>
        <p:nvSpPr>
          <p:cNvPr id="34" name="Shape 356"/>
          <p:cNvSpPr/>
          <p:nvPr/>
        </p:nvSpPr>
        <p:spPr>
          <a:xfrm>
            <a:off x="2732774" y="3579925"/>
            <a:ext cx="1202071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defRPr sz="1700" b="1">
                <a:uFillTx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x-none" sz="1800" b="1" i="1" dirty="0" smtClean="0">
                <a:solidFill>
                  <a:srgbClr val="D3550E"/>
                </a:solidFill>
                <a:latin typeface="Avenir Next Demi Bold"/>
                <a:cs typeface="Avenir Next Demi Bold"/>
              </a:rPr>
              <a:t>New Data</a:t>
            </a:r>
            <a:endParaRPr lang="x-none" sz="1800" i="1" dirty="0">
              <a:solidFill>
                <a:srgbClr val="D3550E"/>
              </a:solidFill>
              <a:latin typeface="Avenir Next Demi Bold"/>
              <a:cs typeface="Avenir Next Demi Bold"/>
            </a:endParaRPr>
          </a:p>
        </p:txBody>
      </p:sp>
      <p:sp>
        <p:nvSpPr>
          <p:cNvPr id="36" name="Shape 356"/>
          <p:cNvSpPr/>
          <p:nvPr/>
        </p:nvSpPr>
        <p:spPr>
          <a:xfrm>
            <a:off x="4508764" y="3584406"/>
            <a:ext cx="167595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defRPr sz="1700" b="1">
                <a:uFillTx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x-none" sz="1800" b="1" i="1" dirty="0" smtClean="0">
                <a:solidFill>
                  <a:srgbClr val="D3550E"/>
                </a:solidFill>
                <a:latin typeface="Avenir Next Demi Bold"/>
                <a:cs typeface="Avenir Next Demi Bold"/>
              </a:rPr>
              <a:t>New Processes</a:t>
            </a:r>
            <a:endParaRPr lang="x-none" sz="1800" i="1" dirty="0">
              <a:solidFill>
                <a:srgbClr val="D3550E"/>
              </a:solidFill>
              <a:latin typeface="Avenir Next Demi Bold"/>
              <a:cs typeface="Avenir Next Demi Bold"/>
            </a:endParaRPr>
          </a:p>
        </p:txBody>
      </p:sp>
      <p:sp>
        <p:nvSpPr>
          <p:cNvPr id="38" name="Shape 356"/>
          <p:cNvSpPr/>
          <p:nvPr/>
        </p:nvSpPr>
        <p:spPr>
          <a:xfrm>
            <a:off x="6471082" y="3593414"/>
            <a:ext cx="167595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defRPr sz="1700" b="1">
                <a:uFillTx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x-none" sz="1800" b="1" i="1" dirty="0" smtClean="0">
                <a:solidFill>
                  <a:srgbClr val="D3550E"/>
                </a:solidFill>
                <a:latin typeface="Avenir Next Demi Bold"/>
                <a:cs typeface="Avenir Next Demi Bold"/>
              </a:rPr>
              <a:t>New Insights</a:t>
            </a:r>
            <a:endParaRPr lang="x-none" sz="1800" i="1" dirty="0">
              <a:solidFill>
                <a:srgbClr val="D3550E"/>
              </a:solidFill>
              <a:latin typeface="Avenir Next Demi Bold"/>
              <a:cs typeface="Avenir Next Demi Bold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056" y="2730254"/>
            <a:ext cx="1623754" cy="79673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799" y="2730254"/>
            <a:ext cx="1623754" cy="79673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528" y="2730254"/>
            <a:ext cx="1623754" cy="796732"/>
          </a:xfrm>
          <a:prstGeom prst="rect">
            <a:avLst/>
          </a:prstGeom>
        </p:spPr>
      </p:pic>
      <p:sp>
        <p:nvSpPr>
          <p:cNvPr id="45" name="Oval 44"/>
          <p:cNvSpPr/>
          <p:nvPr/>
        </p:nvSpPr>
        <p:spPr>
          <a:xfrm>
            <a:off x="4210836" y="1520208"/>
            <a:ext cx="2188611" cy="1029025"/>
          </a:xfrm>
          <a:prstGeom prst="ellipse">
            <a:avLst/>
          </a:prstGeom>
          <a:noFill/>
          <a:ln w="25400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6184714" y="1520208"/>
            <a:ext cx="2188611" cy="1029025"/>
          </a:xfrm>
          <a:prstGeom prst="ellipse">
            <a:avLst/>
          </a:prstGeom>
          <a:noFill/>
          <a:ln w="25400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13834" y="1736431"/>
            <a:ext cx="121715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rPr>
              <a:t>Internet </a:t>
            </a: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rPr>
              <a:t>of Things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729703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0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18907" y="1762109"/>
            <a:ext cx="631186" cy="4655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1" name="Shape 115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30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1152" name="Shape 1152"/>
          <p:cNvSpPr/>
          <p:nvPr/>
        </p:nvSpPr>
        <p:spPr>
          <a:xfrm>
            <a:off x="1110736" y="957370"/>
            <a:ext cx="574127" cy="2516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29756E"/>
                </a:solidFill>
              </a:rPr>
              <a:t>JSON</a:t>
            </a:r>
          </a:p>
        </p:txBody>
      </p:sp>
      <p:pic>
        <p:nvPicPr>
          <p:cNvPr id="1153" name="Picture 1152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96616" y="353600"/>
            <a:ext cx="4469799" cy="1347762"/>
          </a:xfrm>
          <a:prstGeom prst="rect">
            <a:avLst/>
          </a:prstGeom>
        </p:spPr>
      </p:pic>
      <p:sp>
        <p:nvSpPr>
          <p:cNvPr id="1155" name="Shape 1155"/>
          <p:cNvSpPr/>
          <p:nvPr/>
        </p:nvSpPr>
        <p:spPr>
          <a:xfrm>
            <a:off x="2763073" y="395229"/>
            <a:ext cx="2050270" cy="385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4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29756E"/>
                </a:solidFill>
              </a:rPr>
              <a:t>Stream Processing</a:t>
            </a:r>
          </a:p>
        </p:txBody>
      </p:sp>
      <p:pic>
        <p:nvPicPr>
          <p:cNvPr id="1156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79696" y="109775"/>
            <a:ext cx="880061" cy="1574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7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98897" y="2299386"/>
            <a:ext cx="821956" cy="259197"/>
          </a:xfrm>
          <a:prstGeom prst="rect">
            <a:avLst/>
          </a:prstGeom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</p:pic>
      <p:pic>
        <p:nvPicPr>
          <p:cNvPr id="1158" name="pasted-image.ti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 rot="5400000">
            <a:off x="2080872" y="1061321"/>
            <a:ext cx="725521" cy="725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9" name="Picture 1158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 rot="5400000">
            <a:off x="2248820" y="1849856"/>
            <a:ext cx="270213" cy="121921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1160" name="Picture 1159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 rot="16200000">
            <a:off x="2368461" y="1810837"/>
            <a:ext cx="285046" cy="121921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1161" name="Picture 1160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918369" y="1183187"/>
            <a:ext cx="622859" cy="121921"/>
          </a:xfrm>
          <a:prstGeom prst="rect">
            <a:avLst/>
          </a:prstGeom>
          <a:effectLst>
            <a:outerShdw blurRad="635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1162" name="Picture 1161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907496" y="1300507"/>
            <a:ext cx="644606" cy="121921"/>
          </a:xfrm>
          <a:prstGeom prst="rect">
            <a:avLst/>
          </a:prstGeom>
          <a:effectLst>
            <a:outerShdw blurRad="635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1163" name="Picture 1162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 rot="21600000">
            <a:off x="1136136" y="1200278"/>
            <a:ext cx="858160" cy="121921"/>
          </a:xfrm>
          <a:prstGeom prst="rect">
            <a:avLst/>
          </a:prstGeom>
          <a:effectLst>
            <a:outerShdw blurRad="635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1164" name="Picture 1163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134998" y="1319497"/>
            <a:ext cx="860436" cy="121921"/>
          </a:xfrm>
          <a:prstGeom prst="rect">
            <a:avLst/>
          </a:prstGeom>
          <a:effectLst>
            <a:outerShdw blurRad="635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1165" name="pasted-image.png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3514809" y="2451448"/>
            <a:ext cx="972866" cy="328606"/>
          </a:xfrm>
          <a:prstGeom prst="rect">
            <a:avLst/>
          </a:prstGeom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</p:pic>
      <p:pic>
        <p:nvPicPr>
          <p:cNvPr id="1166" name="Picture 1165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4361029" y="1163336"/>
            <a:ext cx="546101" cy="121921"/>
          </a:xfrm>
          <a:prstGeom prst="rect">
            <a:avLst/>
          </a:prstGeom>
          <a:effectLst>
            <a:outerShdw blurRad="635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1167" name="pasted-image.png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 rot="5400000">
            <a:off x="4915913" y="886622"/>
            <a:ext cx="1045683" cy="1045683"/>
          </a:xfrm>
          <a:prstGeom prst="rect">
            <a:avLst/>
          </a:prstGeom>
          <a:ln w="12700"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sp>
        <p:nvSpPr>
          <p:cNvPr id="1168" name="Shape 1168"/>
          <p:cNvSpPr/>
          <p:nvPr/>
        </p:nvSpPr>
        <p:spPr>
          <a:xfrm>
            <a:off x="4263967" y="3147771"/>
            <a:ext cx="1742541" cy="472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2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29756E"/>
                </a:solidFill>
              </a:rPr>
              <a:t>Real-time Data Insights</a:t>
            </a:r>
          </a:p>
        </p:txBody>
      </p:sp>
      <p:pic>
        <p:nvPicPr>
          <p:cNvPr id="1169" name="Picture 1168"/>
          <p:cNvPicPr/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4150946" y="3069267"/>
            <a:ext cx="2073612" cy="1303611"/>
          </a:xfrm>
          <a:prstGeom prst="rect">
            <a:avLst/>
          </a:prstGeom>
        </p:spPr>
      </p:pic>
      <p:pic>
        <p:nvPicPr>
          <p:cNvPr id="1171" name="Picture 1170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009257" y="1170917"/>
            <a:ext cx="860436" cy="121921"/>
          </a:xfrm>
          <a:prstGeom prst="rect">
            <a:avLst/>
          </a:prstGeom>
          <a:effectLst>
            <a:outerShdw blurRad="635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1172" name="Picture 1171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5998686" y="1288237"/>
            <a:ext cx="860436" cy="121921"/>
          </a:xfrm>
          <a:prstGeom prst="rect">
            <a:avLst/>
          </a:prstGeom>
          <a:effectLst>
            <a:outerShdw blurRad="635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1173" name="Picture 1172"/>
          <p:cNvPicPr/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6893933" y="321013"/>
            <a:ext cx="1913308" cy="1128427"/>
          </a:xfrm>
          <a:prstGeom prst="rect">
            <a:avLst/>
          </a:prstGeom>
        </p:spPr>
      </p:pic>
      <p:sp>
        <p:nvSpPr>
          <p:cNvPr id="1175" name="Shape 1175"/>
          <p:cNvSpPr/>
          <p:nvPr/>
        </p:nvSpPr>
        <p:spPr>
          <a:xfrm>
            <a:off x="6955480" y="363712"/>
            <a:ext cx="1783181" cy="352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2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29756E"/>
                </a:solidFill>
              </a:rPr>
              <a:t>Data Lake</a:t>
            </a:r>
          </a:p>
        </p:txBody>
      </p:sp>
      <p:sp>
        <p:nvSpPr>
          <p:cNvPr id="1176" name="Shape 1176"/>
          <p:cNvSpPr/>
          <p:nvPr/>
        </p:nvSpPr>
        <p:spPr>
          <a:xfrm>
            <a:off x="7490013" y="1117458"/>
            <a:ext cx="798971" cy="309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29756E"/>
                </a:solidFill>
              </a:rPr>
              <a:t>Pivotal HD</a:t>
            </a:r>
          </a:p>
        </p:txBody>
      </p:sp>
      <p:pic>
        <p:nvPicPr>
          <p:cNvPr id="1177" name="pasted-image.png"/>
          <p:cNvPicPr/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7635771" y="657410"/>
            <a:ext cx="467996" cy="4679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8" name="Picture 1177"/>
          <p:cNvPicPr/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1688976" y="105089"/>
            <a:ext cx="1597952" cy="157443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1179" name="Picture 1178"/>
          <p:cNvPicPr/>
          <p:nvPr/>
        </p:nvPicPr>
        <p:blipFill>
          <a:blip r:embed="rId20">
            <a:extLst/>
          </a:blip>
          <a:stretch>
            <a:fillRect/>
          </a:stretch>
        </p:blipFill>
        <p:spPr>
          <a:xfrm rot="21600000">
            <a:off x="4698327" y="90904"/>
            <a:ext cx="1438529" cy="157443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sp>
        <p:nvSpPr>
          <p:cNvPr id="1180" name="Shape 1180"/>
          <p:cNvSpPr/>
          <p:nvPr/>
        </p:nvSpPr>
        <p:spPr>
          <a:xfrm>
            <a:off x="1319623" y="3047191"/>
            <a:ext cx="2392066" cy="1347763"/>
          </a:xfrm>
          <a:prstGeom prst="rect">
            <a:avLst/>
          </a:prstGeom>
          <a:ln w="12700"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i="1">
                <a:solidFill>
                  <a:srgbClr val="29756E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Horizontally Scalable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i="1">
                <a:solidFill>
                  <a:srgbClr val="29756E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Fault Tolerant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i="1">
                <a:solidFill>
                  <a:srgbClr val="29756E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Extensible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i="1">
                <a:solidFill>
                  <a:srgbClr val="29756E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Open-Source</a:t>
            </a:r>
          </a:p>
        </p:txBody>
      </p:sp>
      <p:pic>
        <p:nvPicPr>
          <p:cNvPr id="1181" name="Picture 1180"/>
          <p:cNvPicPr/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6899829" y="2884481"/>
            <a:ext cx="1868164" cy="1478027"/>
          </a:xfrm>
          <a:prstGeom prst="rect">
            <a:avLst/>
          </a:prstGeom>
          <a:effectLst>
            <a:outerShdw blurRad="355600" rotWithShape="0">
              <a:srgbClr val="000000">
                <a:alpha val="75000"/>
              </a:srgbClr>
            </a:outerShdw>
          </a:effectLst>
        </p:spPr>
      </p:pic>
      <p:sp>
        <p:nvSpPr>
          <p:cNvPr id="1182" name="Shape 1182"/>
          <p:cNvSpPr/>
          <p:nvPr/>
        </p:nvSpPr>
        <p:spPr>
          <a:xfrm>
            <a:off x="6992150" y="4342215"/>
            <a:ext cx="1783181" cy="352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400" b="1">
                <a:solidFill>
                  <a:srgbClr val="29756E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400" b="1">
                <a:solidFill>
                  <a:srgbClr val="29756E"/>
                </a:solidFill>
              </a:rPr>
              <a:t>Dashboard</a:t>
            </a:r>
          </a:p>
        </p:txBody>
      </p:sp>
      <p:pic>
        <p:nvPicPr>
          <p:cNvPr id="1183" name="Picture 1182"/>
          <p:cNvPicPr/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6315577" y="3642158"/>
            <a:ext cx="490742" cy="157829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1184" name="pasted-image.pdf"/>
          <p:cNvPicPr/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517092" y="738457"/>
            <a:ext cx="502744" cy="980352"/>
          </a:xfrm>
          <a:prstGeom prst="rect">
            <a:avLst/>
          </a:prstGeom>
          <a:ln w="12700">
            <a:miter lim="400000"/>
          </a:ln>
        </p:spPr>
      </p:pic>
      <p:sp>
        <p:nvSpPr>
          <p:cNvPr id="1185" name="Shape 1185"/>
          <p:cNvSpPr/>
          <p:nvPr/>
        </p:nvSpPr>
        <p:spPr>
          <a:xfrm>
            <a:off x="152305" y="360448"/>
            <a:ext cx="1314623" cy="309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29756E"/>
                </a:solidFill>
              </a:rPr>
              <a:t>Mobile App</a:t>
            </a:r>
          </a:p>
        </p:txBody>
      </p:sp>
      <p:sp>
        <p:nvSpPr>
          <p:cNvPr id="1186" name="Shape 1186"/>
          <p:cNvSpPr/>
          <p:nvPr/>
        </p:nvSpPr>
        <p:spPr>
          <a:xfrm>
            <a:off x="6967721" y="1584664"/>
            <a:ext cx="1783181" cy="352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2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29756E"/>
                </a:solidFill>
              </a:rPr>
              <a:t>Advanced Analytics</a:t>
            </a:r>
          </a:p>
        </p:txBody>
      </p:sp>
      <p:pic>
        <p:nvPicPr>
          <p:cNvPr id="1187" name="Picture 1186"/>
          <p:cNvPicPr/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6881813" y="1499200"/>
            <a:ext cx="1949774" cy="980351"/>
          </a:xfrm>
          <a:prstGeom prst="rect">
            <a:avLst/>
          </a:prstGeom>
        </p:spPr>
      </p:pic>
      <p:grpSp>
        <p:nvGrpSpPr>
          <p:cNvPr id="1191" name="Group 1191"/>
          <p:cNvGrpSpPr/>
          <p:nvPr/>
        </p:nvGrpSpPr>
        <p:grpSpPr>
          <a:xfrm>
            <a:off x="5717980" y="1695235"/>
            <a:ext cx="414167" cy="1214869"/>
            <a:chOff x="-46682" y="-17960"/>
            <a:chExt cx="414166" cy="1214867"/>
          </a:xfrm>
        </p:grpSpPr>
        <p:pic>
          <p:nvPicPr>
            <p:cNvPr id="1189" name="Picture 1188"/>
            <p:cNvPicPr/>
            <p:nvPr/>
          </p:nvPicPr>
          <p:blipFill>
            <a:blip r:embed="rId25">
              <a:extLst/>
            </a:blip>
            <a:stretch>
              <a:fillRect/>
            </a:stretch>
          </p:blipFill>
          <p:spPr>
            <a:xfrm rot="2700000">
              <a:off x="-112733" y="159460"/>
              <a:ext cx="512343" cy="25401"/>
            </a:xfrm>
            <a:prstGeom prst="rect">
              <a:avLst/>
            </a:prstGeom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pic>
        <p:pic>
          <p:nvPicPr>
            <p:cNvPr id="1190" name="Picture 1189"/>
            <p:cNvPicPr/>
            <p:nvPr/>
          </p:nvPicPr>
          <p:blipFill>
            <a:blip r:embed="rId26">
              <a:extLst/>
            </a:blip>
            <a:stretch>
              <a:fillRect/>
            </a:stretch>
          </p:blipFill>
          <p:spPr>
            <a:xfrm rot="5400000">
              <a:off x="-130934" y="698489"/>
              <a:ext cx="874916" cy="121921"/>
            </a:xfrm>
            <a:prstGeom prst="rect">
              <a:avLst/>
            </a:prstGeom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pic>
      </p:grpSp>
      <p:grpSp>
        <p:nvGrpSpPr>
          <p:cNvPr id="1194" name="Group 1194"/>
          <p:cNvGrpSpPr/>
          <p:nvPr/>
        </p:nvGrpSpPr>
        <p:grpSpPr>
          <a:xfrm>
            <a:off x="5641236" y="1777720"/>
            <a:ext cx="358767" cy="1146387"/>
            <a:chOff x="-17960" y="-17960"/>
            <a:chExt cx="358766" cy="1146386"/>
          </a:xfrm>
        </p:grpSpPr>
        <p:pic>
          <p:nvPicPr>
            <p:cNvPr id="1192" name="Picture 1191"/>
            <p:cNvPicPr/>
            <p:nvPr/>
          </p:nvPicPr>
          <p:blipFill>
            <a:blip r:embed="rId27">
              <a:extLst/>
            </a:blip>
            <a:stretch>
              <a:fillRect/>
            </a:stretch>
          </p:blipFill>
          <p:spPr>
            <a:xfrm rot="2700000">
              <a:off x="-71392" y="128994"/>
              <a:ext cx="426173" cy="25401"/>
            </a:xfrm>
            <a:prstGeom prst="rect">
              <a:avLst/>
            </a:prstGeom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pic>
        <p:pic>
          <p:nvPicPr>
            <p:cNvPr id="1193" name="Picture 1192"/>
            <p:cNvPicPr/>
            <p:nvPr/>
          </p:nvPicPr>
          <p:blipFill>
            <a:blip r:embed="rId28">
              <a:extLst/>
            </a:blip>
            <a:stretch>
              <a:fillRect/>
            </a:stretch>
          </p:blipFill>
          <p:spPr>
            <a:xfrm rot="5400000">
              <a:off x="-153679" y="633942"/>
              <a:ext cx="867049" cy="121921"/>
            </a:xfrm>
            <a:prstGeom prst="rect">
              <a:avLst/>
            </a:prstGeom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pic>
      </p:grpSp>
      <p:pic>
        <p:nvPicPr>
          <p:cNvPr id="1195" name="pasted-image.png"/>
          <p:cNvPicPr/>
          <p:nvPr/>
        </p:nvPicPr>
        <p:blipFill>
          <a:blip r:embed="rId29">
            <a:extLst/>
          </a:blip>
          <a:stretch>
            <a:fillRect/>
          </a:stretch>
        </p:blipFill>
        <p:spPr>
          <a:xfrm>
            <a:off x="4838463" y="3464911"/>
            <a:ext cx="593549" cy="593549"/>
          </a:xfrm>
          <a:prstGeom prst="rect">
            <a:avLst/>
          </a:prstGeom>
          <a:ln w="12700">
            <a:miter lim="400000"/>
          </a:ln>
        </p:spPr>
      </p:pic>
      <p:sp>
        <p:nvSpPr>
          <p:cNvPr id="1196" name="Shape 1196"/>
          <p:cNvSpPr/>
          <p:nvPr/>
        </p:nvSpPr>
        <p:spPr>
          <a:xfrm>
            <a:off x="4735752" y="4034059"/>
            <a:ext cx="798971" cy="309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29756E"/>
                </a:solidFill>
              </a:rPr>
              <a:t>GemFire</a:t>
            </a:r>
          </a:p>
        </p:txBody>
      </p:sp>
      <p:sp>
        <p:nvSpPr>
          <p:cNvPr id="1197" name="Shape 1197"/>
          <p:cNvSpPr/>
          <p:nvPr/>
        </p:nvSpPr>
        <p:spPr>
          <a:xfrm>
            <a:off x="5659196" y="1711967"/>
            <a:ext cx="798972" cy="309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29756E"/>
                </a:solidFill>
              </a:rPr>
              <a:t>Tap</a:t>
            </a:r>
          </a:p>
        </p:txBody>
      </p:sp>
      <p:sp>
        <p:nvSpPr>
          <p:cNvPr id="1198" name="Shape 1198"/>
          <p:cNvSpPr/>
          <p:nvPr/>
        </p:nvSpPr>
        <p:spPr>
          <a:xfrm>
            <a:off x="6101261" y="891258"/>
            <a:ext cx="798971" cy="309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29756E"/>
                </a:solidFill>
              </a:rPr>
              <a:t>Sink</a:t>
            </a:r>
          </a:p>
        </p:txBody>
      </p:sp>
      <p:sp>
        <p:nvSpPr>
          <p:cNvPr id="1199" name="Shape 1199"/>
          <p:cNvSpPr/>
          <p:nvPr/>
        </p:nvSpPr>
        <p:spPr>
          <a:xfrm>
            <a:off x="1770343" y="668643"/>
            <a:ext cx="1314930" cy="47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10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+ Timestamp &amp; GUID</a:t>
            </a:r>
          </a:p>
        </p:txBody>
      </p:sp>
      <p:sp>
        <p:nvSpPr>
          <p:cNvPr id="1200" name="Shape 1200"/>
          <p:cNvSpPr/>
          <p:nvPr/>
        </p:nvSpPr>
        <p:spPr>
          <a:xfrm>
            <a:off x="3203294" y="764002"/>
            <a:ext cx="1578667" cy="47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10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+ MPG, range &amp; route</a:t>
            </a:r>
          </a:p>
        </p:txBody>
      </p:sp>
      <p:pic>
        <p:nvPicPr>
          <p:cNvPr id="1201" name="Picture 1200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4364467" y="1277343"/>
            <a:ext cx="546101" cy="121921"/>
          </a:xfrm>
          <a:prstGeom prst="rect">
            <a:avLst/>
          </a:prstGeom>
          <a:effectLst>
            <a:outerShdw blurRad="635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1202" name="pasted-image.png"/>
          <p:cNvPicPr/>
          <p:nvPr/>
        </p:nvPicPr>
        <p:blipFill>
          <a:blip r:embed="rId30">
            <a:extLst/>
          </a:blip>
          <a:stretch>
            <a:fillRect/>
          </a:stretch>
        </p:blipFill>
        <p:spPr>
          <a:xfrm>
            <a:off x="110485" y="1821186"/>
            <a:ext cx="1315958" cy="877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3" name="pasted-image.ti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 rot="5400000">
            <a:off x="3614839" y="1074076"/>
            <a:ext cx="713477" cy="713477"/>
          </a:xfrm>
          <a:prstGeom prst="rect">
            <a:avLst/>
          </a:prstGeom>
          <a:ln w="12700">
            <a:miter lim="400000"/>
          </a:ln>
        </p:spPr>
      </p:pic>
      <p:sp>
        <p:nvSpPr>
          <p:cNvPr id="1204" name="Shape 1204"/>
          <p:cNvSpPr/>
          <p:nvPr/>
        </p:nvSpPr>
        <p:spPr>
          <a:xfrm>
            <a:off x="5300743" y="839182"/>
            <a:ext cx="912340" cy="264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>
                <a:solidFill>
                  <a:srgbClr val="29756E"/>
                </a:solidFill>
              </a:rPr>
              <a:t>SpringXD</a:t>
            </a:r>
          </a:p>
        </p:txBody>
      </p:sp>
      <p:sp>
        <p:nvSpPr>
          <p:cNvPr id="1205" name="Shape 1205"/>
          <p:cNvSpPr/>
          <p:nvPr/>
        </p:nvSpPr>
        <p:spPr>
          <a:xfrm>
            <a:off x="126905" y="2688702"/>
            <a:ext cx="1314623" cy="309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29756E"/>
                </a:solidFill>
              </a:rPr>
              <a:t>Car Sensor</a:t>
            </a:r>
          </a:p>
        </p:txBody>
      </p:sp>
      <p:sp>
        <p:nvSpPr>
          <p:cNvPr id="1206" name="Shape 1206"/>
          <p:cNvSpPr/>
          <p:nvPr/>
        </p:nvSpPr>
        <p:spPr>
          <a:xfrm>
            <a:off x="2043694" y="2069471"/>
            <a:ext cx="877021" cy="228601"/>
          </a:xfrm>
          <a:prstGeom prst="roundRect">
            <a:avLst>
              <a:gd name="adj" fmla="val 21854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2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2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Enricher</a:t>
            </a:r>
          </a:p>
        </p:txBody>
      </p:sp>
      <p:sp>
        <p:nvSpPr>
          <p:cNvPr id="1207" name="Shape 1207"/>
          <p:cNvSpPr/>
          <p:nvPr/>
        </p:nvSpPr>
        <p:spPr>
          <a:xfrm>
            <a:off x="3588734" y="2032318"/>
            <a:ext cx="877021" cy="449264"/>
          </a:xfrm>
          <a:prstGeom prst="roundRect">
            <a:avLst>
              <a:gd name="adj" fmla="val 11120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12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Predictive</a:t>
            </a:r>
          </a:p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12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Analytics</a:t>
            </a:r>
          </a:p>
        </p:txBody>
      </p:sp>
      <p:pic>
        <p:nvPicPr>
          <p:cNvPr id="1208" name="Picture 1207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 rot="5400000">
            <a:off x="3789193" y="1818302"/>
            <a:ext cx="270213" cy="121921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1209" name="Picture 1208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 rot="16200000">
            <a:off x="3908833" y="1817383"/>
            <a:ext cx="285046" cy="121921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sp>
        <p:nvSpPr>
          <p:cNvPr id="1210" name="Shape 1210"/>
          <p:cNvSpPr/>
          <p:nvPr/>
        </p:nvSpPr>
        <p:spPr>
          <a:xfrm flipH="1" flipV="1">
            <a:off x="4515148" y="2277473"/>
            <a:ext cx="2379365" cy="1"/>
          </a:xfrm>
          <a:prstGeom prst="line">
            <a:avLst/>
          </a:prstGeom>
          <a:ln w="25400">
            <a:solidFill>
              <a:srgbClr val="F27C3A"/>
            </a:solidFill>
            <a:custDash>
              <a:ds d="200000" sp="200000"/>
            </a:custDash>
            <a:miter lim="400000"/>
            <a:tailEnd type="stealth"/>
          </a:ln>
          <a:effectLst>
            <a:outerShdw blurRad="635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1211" name="pasted-image.png"/>
          <p:cNvPicPr/>
          <p:nvPr/>
        </p:nvPicPr>
        <p:blipFill>
          <a:blip r:embed="rId31">
            <a:extLst/>
          </a:blip>
          <a:stretch>
            <a:fillRect/>
          </a:stretch>
        </p:blipFill>
        <p:spPr>
          <a:xfrm>
            <a:off x="5512333" y="442294"/>
            <a:ext cx="449263" cy="449263"/>
          </a:xfrm>
          <a:prstGeom prst="rect">
            <a:avLst/>
          </a:prstGeom>
          <a:ln w="12700">
            <a:miter lim="400000"/>
          </a:ln>
        </p:spPr>
      </p:pic>
      <p:sp>
        <p:nvSpPr>
          <p:cNvPr id="1212" name="Shape 1212"/>
          <p:cNvSpPr/>
          <p:nvPr/>
        </p:nvSpPr>
        <p:spPr>
          <a:xfrm>
            <a:off x="7050608" y="2165833"/>
            <a:ext cx="1067620" cy="385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29756E"/>
                </a:solidFill>
              </a:rPr>
              <a:t>HAWQ</a:t>
            </a:r>
          </a:p>
        </p:txBody>
      </p:sp>
    </p:spTree>
    <p:extLst>
      <p:ext uri="{BB962C8B-B14F-4D97-AF65-F5344CB8AC3E}">
        <p14:creationId xmlns:p14="http://schemas.microsoft.com/office/powerpoint/2010/main" val="544306991"/>
      </p:ext>
    </p:extLst>
  </p:cSld>
  <p:clrMapOvr>
    <a:masterClrMapping/>
  </p:clrMapOvr>
  <p:transition xmlns:p14="http://schemas.microsoft.com/office/powerpoint/2010/main" advClick="0" advTm="0">
    <p:dissolve/>
  </p:transition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30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30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50" fill="hold"/>
                                        <p:tgtEl>
                                          <p:spTgt spid="1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50" fill="hold"/>
                                        <p:tgtEl>
                                          <p:spTgt spid="1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50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50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50" fill="hold"/>
                                        <p:tgtEl>
                                          <p:spTgt spid="1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50" fill="hold"/>
                                        <p:tgtEl>
                                          <p:spTgt spid="1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50" fill="hold"/>
                                        <p:tgtEl>
                                          <p:spTgt spid="1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50" fill="hold"/>
                                        <p:tgtEl>
                                          <p:spTgt spid="1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50" fill="hold"/>
                                        <p:tgtEl>
                                          <p:spTgt spid="1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50" fill="hold"/>
                                        <p:tgtEl>
                                          <p:spTgt spid="1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350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50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50" fill="hold"/>
                                        <p:tgtEl>
                                          <p:spTgt spid="1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50" fill="hold"/>
                                        <p:tgtEl>
                                          <p:spTgt spid="1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"/>
                            </p:stCondLst>
                            <p:childTnLst>
                              <p:par>
                                <p:cTn id="6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300"/>
                                        <p:tgtEl>
                                          <p:spTgt spid="1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300"/>
                                        <p:tgtEl>
                                          <p:spTgt spid="1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50"/>
                            </p:stCondLst>
                            <p:childTnLst>
                              <p:par>
                                <p:cTn id="6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1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1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00"/>
                            </p:stCondLst>
                            <p:childTnLst>
                              <p:par>
                                <p:cTn id="73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200"/>
                            </p:stCondLst>
                            <p:childTnLst>
                              <p:par>
                                <p:cTn id="7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30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1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1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350" fill="hold"/>
                                        <p:tgtEl>
                                          <p:spTgt spid="1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50" fill="hold"/>
                                        <p:tgtEl>
                                          <p:spTgt spid="1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50"/>
                            </p:stCondLst>
                            <p:childTnLst>
                              <p:par>
                                <p:cTn id="9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1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1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100"/>
                            </p:stCondLst>
                            <p:childTnLst>
                              <p:par>
                                <p:cTn id="9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300"/>
                                        <p:tgtEl>
                                          <p:spTgt spid="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400"/>
                            </p:stCondLst>
                            <p:childTnLst>
                              <p:par>
                                <p:cTn id="10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/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300"/>
                                        <p:tgtEl>
                                          <p:spTgt spid="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350" fill="hold"/>
                                        <p:tgtEl>
                                          <p:spTgt spid="1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350" fill="hold"/>
                                        <p:tgtEl>
                                          <p:spTgt spid="1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350"/>
                            </p:stCondLst>
                            <p:childTnLst>
                              <p:par>
                                <p:cTn id="11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3" fill="hold"/>
                                        <p:tgtEl>
                                          <p:spTgt spid="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1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1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5" grpId="0" animBg="1" advAuto="0"/>
      <p:bldP spid="1159" grpId="0" animBg="1" advAuto="0"/>
      <p:bldP spid="1160" grpId="0" animBg="1" advAuto="0"/>
      <p:bldP spid="1161" grpId="0" animBg="1" advAuto="0"/>
      <p:bldP spid="1162" grpId="0" animBg="1" advAuto="0"/>
      <p:bldP spid="1163" grpId="0" animBg="1" advAuto="0"/>
      <p:bldP spid="1164" grpId="0" animBg="1" advAuto="0"/>
      <p:bldP spid="1166" grpId="0" animBg="1" advAuto="0"/>
      <p:bldP spid="1171" grpId="0" animBg="1" advAuto="0"/>
      <p:bldP spid="1172" grpId="0" animBg="1" advAuto="0"/>
      <p:bldP spid="1178" grpId="0" animBg="1" advAuto="0"/>
      <p:bldP spid="1179" grpId="0" animBg="1" advAuto="0"/>
      <p:bldP spid="1180" grpId="0" animBg="1" advAuto="0"/>
      <p:bldP spid="1181" grpId="0" animBg="1" advAuto="0"/>
      <p:bldP spid="1183" grpId="0" animBg="1" advAuto="0"/>
      <p:bldP spid="1185" grpId="0" animBg="1" advAuto="0"/>
      <p:bldP spid="1201" grpId="0" animBg="1" advAuto="0"/>
      <p:bldP spid="1205" grpId="0" animBg="1" advAuto="0"/>
      <p:bldP spid="1208" grpId="0" animBg="1" advAuto="0"/>
      <p:bldP spid="1209" grpId="0" animBg="1" advAuto="0"/>
      <p:bldP spid="1210" grpId="0" animBg="1" advAuto="0"/>
      <p:bldP spid="1212" grpId="0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1" name="image7.jpg" descr="\\psf\Home\Desktop\Graphic Tank\BDS-graphic-EPS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9035" y="375588"/>
            <a:ext cx="7425866" cy="40164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57945299"/>
      </p:ext>
    </p:extLst>
  </p:cSld>
  <p:clrMapOvr>
    <a:masterClrMapping/>
  </p:clrMapOvr>
  <p:transition xmlns:p14="http://schemas.microsoft.com/office/powerpoint/2010/main">
    <p:dissolv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9561353"/>
      </p:ext>
    </p:extLst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1092"/>
          <p:cNvSpPr txBox="1"/>
          <p:nvPr/>
        </p:nvSpPr>
        <p:spPr>
          <a:xfrm>
            <a:off x="0" y="813993"/>
            <a:ext cx="9144000" cy="3807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2267848" y="2285682"/>
            <a:ext cx="545087" cy="0"/>
          </a:xfrm>
          <a:prstGeom prst="straightConnector1">
            <a:avLst/>
          </a:prstGeom>
          <a:ln w="28575" cmpd="sng">
            <a:solidFill>
              <a:schemeClr val="tx1">
                <a:lumMod val="60000"/>
                <a:lumOff val="4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>
            <a:off x="2267848" y="2447462"/>
            <a:ext cx="545087" cy="0"/>
          </a:xfrm>
          <a:prstGeom prst="straightConnector1">
            <a:avLst/>
          </a:prstGeom>
          <a:ln w="28575" cmpd="sng">
            <a:solidFill>
              <a:schemeClr val="tx1">
                <a:lumMod val="60000"/>
                <a:lumOff val="4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hape 891"/>
          <p:cNvSpPr txBox="1">
            <a:spLocks/>
          </p:cNvSpPr>
          <p:nvPr/>
        </p:nvSpPr>
        <p:spPr>
          <a:xfrm>
            <a:off x="421000" y="207030"/>
            <a:ext cx="7027498" cy="498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defRPr sz="1800">
                <a:solidFill>
                  <a:srgbClr val="000000"/>
                </a:solidFill>
              </a:defRPr>
            </a:pPr>
            <a:r>
              <a:rPr lang="en-US" sz="2100" dirty="0" smtClean="0">
                <a:solidFill>
                  <a:srgbClr val="266D68"/>
                </a:solidFill>
              </a:rPr>
              <a:t>Migrating from a reactive, static and constrained model…</a:t>
            </a:r>
            <a:endParaRPr lang="en-US" sz="2100" dirty="0">
              <a:solidFill>
                <a:srgbClr val="266D68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540" y="2218516"/>
            <a:ext cx="413753" cy="41375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68" y="2767029"/>
            <a:ext cx="403725" cy="38818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041" y="1655020"/>
            <a:ext cx="515252" cy="51525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139" y="1665661"/>
            <a:ext cx="443539" cy="44353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114" y="2742527"/>
            <a:ext cx="470564" cy="47056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444" y="2253533"/>
            <a:ext cx="429817" cy="429817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3045934" y="1551127"/>
            <a:ext cx="1118976" cy="178247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Rounded Rectangle 51"/>
          <p:cNvSpPr/>
          <p:nvPr/>
        </p:nvSpPr>
        <p:spPr bwMode="auto">
          <a:xfrm>
            <a:off x="3218460" y="2916577"/>
            <a:ext cx="814712" cy="273378"/>
          </a:xfrm>
          <a:prstGeom prst="roundRect">
            <a:avLst>
              <a:gd name="adj" fmla="val 3846"/>
            </a:avLst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rgbClr val="4D4D4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Verdana" charset="0"/>
                <a:ea typeface="+mn-ea"/>
                <a:cs typeface="+mn-cs"/>
              </a:rPr>
              <a:t>HDFS</a:t>
            </a:r>
          </a:p>
        </p:txBody>
      </p:sp>
      <p:sp>
        <p:nvSpPr>
          <p:cNvPr id="53" name="Shape 1426"/>
          <p:cNvSpPr/>
          <p:nvPr/>
        </p:nvSpPr>
        <p:spPr>
          <a:xfrm>
            <a:off x="3081642" y="1655020"/>
            <a:ext cx="1047239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400" dirty="0" smtClean="0">
                <a:solidFill>
                  <a:srgbClr val="29756E"/>
                </a:solidFill>
              </a:rPr>
              <a:t>Data Lake</a:t>
            </a:r>
            <a:endParaRPr sz="1400" dirty="0">
              <a:solidFill>
                <a:srgbClr val="29756E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959331" y="2270993"/>
            <a:ext cx="857017" cy="2667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402473" y="2270994"/>
            <a:ext cx="857017" cy="266700"/>
          </a:xfrm>
          <a:prstGeom prst="rect">
            <a:avLst/>
          </a:prstGeom>
        </p:spPr>
      </p:pic>
      <p:cxnSp>
        <p:nvCxnSpPr>
          <p:cNvPr id="70" name="Straight Arrow Connector 69"/>
          <p:cNvCxnSpPr/>
          <p:nvPr/>
        </p:nvCxnSpPr>
        <p:spPr>
          <a:xfrm>
            <a:off x="4427650" y="2285682"/>
            <a:ext cx="545087" cy="0"/>
          </a:xfrm>
          <a:prstGeom prst="straightConnector1">
            <a:avLst/>
          </a:prstGeom>
          <a:ln w="28575" cmpd="sng">
            <a:solidFill>
              <a:schemeClr val="tx1">
                <a:lumMod val="60000"/>
                <a:lumOff val="4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4427650" y="2447462"/>
            <a:ext cx="545087" cy="0"/>
          </a:xfrm>
          <a:prstGeom prst="straightConnector1">
            <a:avLst/>
          </a:prstGeom>
          <a:ln w="28575" cmpd="sng">
            <a:solidFill>
              <a:schemeClr val="tx1">
                <a:lumMod val="60000"/>
                <a:lumOff val="4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asted-image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173593" y="1682561"/>
            <a:ext cx="1464307" cy="1466448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Shape 865"/>
          <p:cNvSpPr/>
          <p:nvPr/>
        </p:nvSpPr>
        <p:spPr>
          <a:xfrm>
            <a:off x="1019592" y="1124589"/>
            <a:ext cx="1032551" cy="251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600" dirty="0" smtClean="0">
                <a:solidFill>
                  <a:srgbClr val="29756E"/>
                </a:solidFill>
              </a:rPr>
              <a:t>Ingest</a:t>
            </a:r>
            <a:endParaRPr sz="1600" dirty="0">
              <a:solidFill>
                <a:srgbClr val="29756E"/>
              </a:solidFill>
            </a:endParaRPr>
          </a:p>
        </p:txBody>
      </p:sp>
      <p:sp>
        <p:nvSpPr>
          <p:cNvPr id="74" name="Shape 865"/>
          <p:cNvSpPr/>
          <p:nvPr/>
        </p:nvSpPr>
        <p:spPr>
          <a:xfrm>
            <a:off x="3072635" y="1124589"/>
            <a:ext cx="1032551" cy="251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600" dirty="0" smtClean="0">
                <a:solidFill>
                  <a:srgbClr val="29756E"/>
                </a:solidFill>
              </a:rPr>
              <a:t>Store</a:t>
            </a:r>
            <a:endParaRPr sz="1600" dirty="0">
              <a:solidFill>
                <a:srgbClr val="29756E"/>
              </a:solidFill>
            </a:endParaRPr>
          </a:p>
        </p:txBody>
      </p:sp>
      <p:sp>
        <p:nvSpPr>
          <p:cNvPr id="75" name="Shape 865"/>
          <p:cNvSpPr/>
          <p:nvPr/>
        </p:nvSpPr>
        <p:spPr>
          <a:xfrm>
            <a:off x="5479625" y="1124589"/>
            <a:ext cx="1032551" cy="251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600" dirty="0" smtClean="0">
                <a:solidFill>
                  <a:srgbClr val="29756E"/>
                </a:solidFill>
              </a:rPr>
              <a:t>Analytics</a:t>
            </a:r>
            <a:endParaRPr sz="1600" dirty="0">
              <a:solidFill>
                <a:srgbClr val="29756E"/>
              </a:solidFill>
            </a:endParaRPr>
          </a:p>
        </p:txBody>
      </p:sp>
      <p:sp>
        <p:nvSpPr>
          <p:cNvPr id="77" name="Shape 895"/>
          <p:cNvSpPr/>
          <p:nvPr/>
        </p:nvSpPr>
        <p:spPr>
          <a:xfrm>
            <a:off x="6690176" y="2127388"/>
            <a:ext cx="512843" cy="153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10"/>
                </a:moveTo>
                <a:cubicBezTo>
                  <a:pt x="8741" y="-5399"/>
                  <a:pt x="15941" y="-5235"/>
                  <a:pt x="21600" y="16201"/>
                </a:cubicBezTo>
              </a:path>
            </a:pathLst>
          </a:custGeom>
          <a:ln w="25400">
            <a:solidFill>
              <a:schemeClr val="tx1">
                <a:lumMod val="60000"/>
                <a:lumOff val="40000"/>
              </a:schemeClr>
            </a:solidFill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lvl="0"/>
            <a:endParaRPr/>
          </a:p>
        </p:txBody>
      </p:sp>
      <p:sp>
        <p:nvSpPr>
          <p:cNvPr id="78" name="Shape 896"/>
          <p:cNvSpPr/>
          <p:nvPr/>
        </p:nvSpPr>
        <p:spPr>
          <a:xfrm>
            <a:off x="6682894" y="2509974"/>
            <a:ext cx="534750" cy="1877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435" extrusionOk="0">
                <a:moveTo>
                  <a:pt x="21600" y="6920"/>
                </a:moveTo>
                <a:cubicBezTo>
                  <a:pt x="11745" y="21600"/>
                  <a:pt x="4545" y="19293"/>
                  <a:pt x="0" y="0"/>
                </a:cubicBezTo>
              </a:path>
            </a:pathLst>
          </a:custGeom>
          <a:ln w="25400">
            <a:solidFill>
              <a:schemeClr val="tx1">
                <a:lumMod val="60000"/>
                <a:lumOff val="40000"/>
              </a:schemeClr>
            </a:solidFill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lvl="0"/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71192" y="2017345"/>
            <a:ext cx="764112" cy="764112"/>
          </a:xfrm>
          <a:prstGeom prst="rect">
            <a:avLst/>
          </a:prstGeom>
        </p:spPr>
      </p:pic>
      <p:sp>
        <p:nvSpPr>
          <p:cNvPr id="79" name="Shape 356"/>
          <p:cNvSpPr/>
          <p:nvPr/>
        </p:nvSpPr>
        <p:spPr>
          <a:xfrm>
            <a:off x="5479625" y="3585822"/>
            <a:ext cx="305727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defRPr sz="1700" b="1">
                <a:uFillTx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x-none" sz="1800" b="1" i="1" dirty="0" smtClean="0">
                <a:solidFill>
                  <a:srgbClr val="266D68"/>
                </a:solidFill>
                <a:latin typeface="Avenir Next Demi Bold"/>
                <a:cs typeface="Avenir Next Demi Bold"/>
              </a:rPr>
              <a:t>Hard to change</a:t>
            </a:r>
          </a:p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x-none" sz="1800" b="1" i="1" dirty="0" smtClean="0">
                <a:solidFill>
                  <a:srgbClr val="266D68"/>
                </a:solidFill>
                <a:latin typeface="Avenir Next Demi Bold"/>
                <a:cs typeface="Avenir Next Demi Bold"/>
              </a:rPr>
              <a:t>Labor intensive</a:t>
            </a:r>
          </a:p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x-none" sz="1800" i="1" dirty="0">
                <a:solidFill>
                  <a:srgbClr val="266D68"/>
                </a:solidFill>
                <a:latin typeface="Avenir Next Demi Bold"/>
                <a:cs typeface="Avenir Next Demi Bold"/>
              </a:rPr>
              <a:t>I</a:t>
            </a:r>
            <a:r>
              <a:rPr lang="x-none" sz="1800" i="1" dirty="0" smtClean="0">
                <a:solidFill>
                  <a:srgbClr val="266D68"/>
                </a:solidFill>
                <a:latin typeface="Avenir Next Demi Bold"/>
                <a:cs typeface="Avenir Next Demi Bold"/>
              </a:rPr>
              <a:t>nefficient</a:t>
            </a:r>
            <a:endParaRPr lang="x-none" sz="1800" i="1" dirty="0">
              <a:solidFill>
                <a:srgbClr val="266D68"/>
              </a:solidFill>
              <a:latin typeface="Avenir Next Demi Bold"/>
              <a:cs typeface="Avenir Next Demi Bold"/>
            </a:endParaRPr>
          </a:p>
        </p:txBody>
      </p:sp>
      <p:sp>
        <p:nvSpPr>
          <p:cNvPr id="80" name="Shape 356"/>
          <p:cNvSpPr/>
          <p:nvPr/>
        </p:nvSpPr>
        <p:spPr>
          <a:xfrm>
            <a:off x="526925" y="3621804"/>
            <a:ext cx="305727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defRPr sz="1700" b="1">
                <a:uFillTx/>
              </a:defRPr>
            </a:lvl1pPr>
          </a:lstStyle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8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Coding based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8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No real-time informa</a:t>
            </a:r>
            <a:r>
              <a:rPr lang="x-none" sz="18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tion</a:t>
            </a:r>
            <a:endParaRPr lang="x-none" sz="1800" i="1" dirty="0" smtClean="0">
              <a:solidFill>
                <a:schemeClr val="accent1">
                  <a:lumMod val="75000"/>
                </a:schemeClr>
              </a:solidFill>
              <a:latin typeface="Avenir Next Demi Bold"/>
              <a:cs typeface="Avenir Next Demi Bold"/>
            </a:endParaRP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8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Based on expensive ETL</a:t>
            </a:r>
            <a:endParaRPr lang="x-none" sz="1800" i="1" dirty="0">
              <a:solidFill>
                <a:schemeClr val="accent1">
                  <a:lumMod val="75000"/>
                </a:schemeClr>
              </a:solidFill>
              <a:latin typeface="Avenir Next Demi Bold"/>
              <a:cs typeface="Avenir Next Demi Bold"/>
            </a:endParaRPr>
          </a:p>
        </p:txBody>
      </p:sp>
    </p:spTree>
    <p:extLst>
      <p:ext uri="{BB962C8B-B14F-4D97-AF65-F5344CB8AC3E}">
        <p14:creationId xmlns:p14="http://schemas.microsoft.com/office/powerpoint/2010/main" val="27891090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1092"/>
          <p:cNvSpPr txBox="1"/>
          <p:nvPr/>
        </p:nvSpPr>
        <p:spPr>
          <a:xfrm>
            <a:off x="0" y="813993"/>
            <a:ext cx="9144000" cy="3807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2766065" y="1224785"/>
            <a:ext cx="3459001" cy="7746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684928" y="2551431"/>
            <a:ext cx="3365122" cy="5933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Rounded Rectangle 56"/>
          <p:cNvSpPr/>
          <p:nvPr/>
        </p:nvSpPr>
        <p:spPr bwMode="auto">
          <a:xfrm>
            <a:off x="5003666" y="2698860"/>
            <a:ext cx="814712" cy="273378"/>
          </a:xfrm>
          <a:prstGeom prst="roundRect">
            <a:avLst>
              <a:gd name="adj" fmla="val 3846"/>
            </a:avLst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rgbClr val="4D4D4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Verdana" charset="0"/>
                <a:ea typeface="+mn-ea"/>
                <a:cs typeface="+mn-cs"/>
              </a:rPr>
              <a:t>HDFS</a:t>
            </a:r>
          </a:p>
        </p:txBody>
      </p:sp>
      <p:sp>
        <p:nvSpPr>
          <p:cNvPr id="58" name="Shape 1426"/>
          <p:cNvSpPr/>
          <p:nvPr/>
        </p:nvSpPr>
        <p:spPr>
          <a:xfrm>
            <a:off x="2773012" y="2711530"/>
            <a:ext cx="1270862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400" dirty="0" smtClean="0">
                <a:solidFill>
                  <a:srgbClr val="29756E"/>
                </a:solidFill>
              </a:rPr>
              <a:t>Data Lake</a:t>
            </a:r>
            <a:endParaRPr sz="1400" dirty="0">
              <a:solidFill>
                <a:srgbClr val="29756E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613050" y="2466157"/>
            <a:ext cx="1789295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Shape 1426"/>
          <p:cNvSpPr/>
          <p:nvPr/>
        </p:nvSpPr>
        <p:spPr>
          <a:xfrm>
            <a:off x="6771664" y="2621796"/>
            <a:ext cx="1615890" cy="413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</a:rPr>
              <a:t>Expert System /  Machine Learning</a:t>
            </a:r>
            <a:endParaRPr sz="1200" dirty="0">
              <a:solidFill>
                <a:srgbClr val="29756E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658700" y="1315601"/>
            <a:ext cx="3459001" cy="7746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1978962" y="1639884"/>
            <a:ext cx="545087" cy="0"/>
          </a:xfrm>
          <a:prstGeom prst="straightConnector1">
            <a:avLst/>
          </a:prstGeom>
          <a:ln w="28575" cmpd="sng">
            <a:solidFill>
              <a:schemeClr val="tx1">
                <a:lumMod val="60000"/>
                <a:lumOff val="4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6546468" y="1310449"/>
            <a:ext cx="1921878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Shape 1426"/>
          <p:cNvSpPr/>
          <p:nvPr/>
        </p:nvSpPr>
        <p:spPr>
          <a:xfrm>
            <a:off x="6969207" y="1481991"/>
            <a:ext cx="1149730" cy="413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</a:rPr>
              <a:t>In-Memory </a:t>
            </a:r>
            <a:r>
              <a:rPr lang="x-none" sz="1200" dirty="0" smtClean="0">
                <a:solidFill>
                  <a:srgbClr val="29756E"/>
                </a:solidFill>
              </a:rPr>
              <a:t>Real-Time Data</a:t>
            </a:r>
            <a:endParaRPr sz="1200" dirty="0">
              <a:solidFill>
                <a:srgbClr val="29756E"/>
              </a:solidFill>
            </a:endParaRPr>
          </a:p>
        </p:txBody>
      </p:sp>
      <p:sp>
        <p:nvSpPr>
          <p:cNvPr id="128" name="Shape 356"/>
          <p:cNvSpPr/>
          <p:nvPr/>
        </p:nvSpPr>
        <p:spPr>
          <a:xfrm>
            <a:off x="5489151" y="3608878"/>
            <a:ext cx="305727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defRPr sz="1700" b="1">
                <a:uFillTx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x-none" sz="1800" b="1" i="1" dirty="0" smtClean="0">
                <a:solidFill>
                  <a:srgbClr val="266D68"/>
                </a:solidFill>
                <a:latin typeface="Avenir Next Demi Bold"/>
                <a:cs typeface="Avenir Next Demi Bold"/>
              </a:rPr>
              <a:t>Continuous Learning</a:t>
            </a:r>
          </a:p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x-none" sz="1800" i="1" dirty="0" smtClean="0">
                <a:solidFill>
                  <a:srgbClr val="266D68"/>
                </a:solidFill>
                <a:latin typeface="Avenir Next Demi Bold"/>
                <a:cs typeface="Avenir Next Demi Bold"/>
              </a:rPr>
              <a:t>Continuous Improvement</a:t>
            </a:r>
          </a:p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x-none" sz="1800" i="1" dirty="0" smtClean="0">
                <a:solidFill>
                  <a:srgbClr val="266D68"/>
                </a:solidFill>
                <a:latin typeface="Avenir Next Demi Bold"/>
                <a:cs typeface="Avenir Next Demi Bold"/>
              </a:rPr>
              <a:t>Continuous Adapting</a:t>
            </a:r>
            <a:endParaRPr lang="x-none" sz="1800" i="1" dirty="0">
              <a:solidFill>
                <a:srgbClr val="266D68"/>
              </a:solidFill>
              <a:latin typeface="Avenir Next Demi Bold"/>
              <a:cs typeface="Avenir Next Demi Bold"/>
            </a:endParaRPr>
          </a:p>
        </p:txBody>
      </p:sp>
      <p:cxnSp>
        <p:nvCxnSpPr>
          <p:cNvPr id="130" name="Straight Arrow Connector 129"/>
          <p:cNvCxnSpPr/>
          <p:nvPr/>
        </p:nvCxnSpPr>
        <p:spPr>
          <a:xfrm>
            <a:off x="1978962" y="1801664"/>
            <a:ext cx="545087" cy="0"/>
          </a:xfrm>
          <a:prstGeom prst="straightConnector1">
            <a:avLst/>
          </a:prstGeom>
          <a:ln w="28575" cmpd="sng">
            <a:solidFill>
              <a:schemeClr val="tx1">
                <a:lumMod val="60000"/>
                <a:lumOff val="4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4376495" y="2099176"/>
            <a:ext cx="0" cy="434128"/>
          </a:xfrm>
          <a:prstGeom prst="straightConnector1">
            <a:avLst/>
          </a:prstGeom>
          <a:ln w="28575" cmpd="sng">
            <a:solidFill>
              <a:schemeClr val="tx1">
                <a:lumMod val="60000"/>
                <a:lumOff val="4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105735" y="2186883"/>
            <a:ext cx="431726" cy="279274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191553" y="2099176"/>
            <a:ext cx="421497" cy="254113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6225066" y="1801664"/>
            <a:ext cx="313813" cy="0"/>
          </a:xfrm>
          <a:prstGeom prst="straightConnector1">
            <a:avLst/>
          </a:prstGeom>
          <a:ln w="28575" cmpd="sng">
            <a:solidFill>
              <a:schemeClr val="tx1">
                <a:lumMod val="60000"/>
                <a:lumOff val="4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225066" y="1657900"/>
            <a:ext cx="313813" cy="0"/>
          </a:xfrm>
          <a:prstGeom prst="straightConnector1">
            <a:avLst/>
          </a:prstGeom>
          <a:ln w="28575" cmpd="sng">
            <a:solidFill>
              <a:schemeClr val="tx1">
                <a:lumMod val="60000"/>
                <a:lumOff val="4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hape 891"/>
          <p:cNvSpPr txBox="1">
            <a:spLocks/>
          </p:cNvSpPr>
          <p:nvPr/>
        </p:nvSpPr>
        <p:spPr>
          <a:xfrm>
            <a:off x="375157" y="242904"/>
            <a:ext cx="7057237" cy="643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defRPr sz="1800">
                <a:solidFill>
                  <a:srgbClr val="000000"/>
                </a:solidFill>
              </a:defRPr>
            </a:pPr>
            <a:r>
              <a:rPr lang="en-US" sz="2100" dirty="0" smtClean="0">
                <a:solidFill>
                  <a:srgbClr val="266D68"/>
                </a:solidFill>
              </a:rPr>
              <a:t>To</a:t>
            </a:r>
            <a:r>
              <a:rPr lang="en-US" sz="2100" dirty="0" smtClean="0">
                <a:solidFill>
                  <a:srgbClr val="266D68"/>
                </a:solidFill>
              </a:rPr>
              <a:t> pro-active, </a:t>
            </a:r>
            <a:r>
              <a:rPr lang="en-US" sz="2100" dirty="0" smtClean="0">
                <a:solidFill>
                  <a:srgbClr val="266D68"/>
                </a:solidFill>
              </a:rPr>
              <a:t>self-improving, Machine Learning systems</a:t>
            </a:r>
            <a:endParaRPr lang="en-US" sz="2100" dirty="0">
              <a:solidFill>
                <a:srgbClr val="266D68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137" y="1826977"/>
            <a:ext cx="413753" cy="41375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165" y="2375490"/>
            <a:ext cx="403725" cy="38818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638" y="1182409"/>
            <a:ext cx="515252" cy="515252"/>
          </a:xfrm>
          <a:prstGeom prst="rect">
            <a:avLst/>
          </a:prstGeom>
        </p:spPr>
      </p:pic>
      <p:sp>
        <p:nvSpPr>
          <p:cNvPr id="44" name="Shape 895"/>
          <p:cNvSpPr/>
          <p:nvPr/>
        </p:nvSpPr>
        <p:spPr>
          <a:xfrm>
            <a:off x="6065588" y="2528831"/>
            <a:ext cx="512843" cy="153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10"/>
                </a:moveTo>
                <a:cubicBezTo>
                  <a:pt x="8741" y="-5399"/>
                  <a:pt x="15941" y="-5235"/>
                  <a:pt x="21600" y="16201"/>
                </a:cubicBezTo>
              </a:path>
            </a:pathLst>
          </a:custGeom>
          <a:ln w="25400">
            <a:solidFill>
              <a:schemeClr val="tx1">
                <a:lumMod val="60000"/>
                <a:lumOff val="40000"/>
              </a:schemeClr>
            </a:solidFill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lvl="0"/>
            <a:endParaRPr/>
          </a:p>
        </p:txBody>
      </p:sp>
      <p:sp>
        <p:nvSpPr>
          <p:cNvPr id="45" name="Shape 896"/>
          <p:cNvSpPr/>
          <p:nvPr/>
        </p:nvSpPr>
        <p:spPr>
          <a:xfrm>
            <a:off x="6058306" y="2847350"/>
            <a:ext cx="534750" cy="1877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435" extrusionOk="0">
                <a:moveTo>
                  <a:pt x="21600" y="6920"/>
                </a:moveTo>
                <a:cubicBezTo>
                  <a:pt x="11745" y="21600"/>
                  <a:pt x="4545" y="19293"/>
                  <a:pt x="0" y="0"/>
                </a:cubicBezTo>
              </a:path>
            </a:pathLst>
          </a:custGeom>
          <a:ln w="25400">
            <a:solidFill>
              <a:schemeClr val="tx1">
                <a:lumMod val="60000"/>
                <a:lumOff val="40000"/>
              </a:schemeClr>
            </a:solidFill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lvl="0"/>
            <a:endParaRPr/>
          </a:p>
        </p:txBody>
      </p:sp>
      <p:sp>
        <p:nvSpPr>
          <p:cNvPr id="46" name="Shape 1426"/>
          <p:cNvSpPr/>
          <p:nvPr/>
        </p:nvSpPr>
        <p:spPr>
          <a:xfrm>
            <a:off x="3461911" y="1574592"/>
            <a:ext cx="2027240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400" dirty="0" smtClean="0">
                <a:solidFill>
                  <a:srgbClr val="29756E"/>
                </a:solidFill>
              </a:rPr>
              <a:t>Data Stream Pipeline</a:t>
            </a:r>
            <a:endParaRPr sz="1400" dirty="0">
              <a:solidFill>
                <a:srgbClr val="29756E"/>
              </a:solidFill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736" y="1193050"/>
            <a:ext cx="443539" cy="44353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711" y="2396028"/>
            <a:ext cx="470564" cy="47056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041" y="1861994"/>
            <a:ext cx="429817" cy="429817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>
            <a:off x="4600948" y="2099176"/>
            <a:ext cx="0" cy="434128"/>
          </a:xfrm>
          <a:prstGeom prst="straightConnector1">
            <a:avLst/>
          </a:prstGeom>
          <a:ln w="28575" cmpd="sng">
            <a:solidFill>
              <a:schemeClr val="tx1">
                <a:lumMod val="60000"/>
                <a:lumOff val="4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7365990" y="2025213"/>
            <a:ext cx="0" cy="434128"/>
          </a:xfrm>
          <a:prstGeom prst="straightConnector1">
            <a:avLst/>
          </a:prstGeom>
          <a:ln w="28575" cmpd="sng">
            <a:solidFill>
              <a:schemeClr val="tx1">
                <a:lumMod val="60000"/>
                <a:lumOff val="4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7590443" y="2025213"/>
            <a:ext cx="0" cy="434128"/>
          </a:xfrm>
          <a:prstGeom prst="straightConnector1">
            <a:avLst/>
          </a:prstGeom>
          <a:ln w="28575" cmpd="sng">
            <a:solidFill>
              <a:schemeClr val="tx1">
                <a:lumMod val="60000"/>
                <a:lumOff val="4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hape 893"/>
          <p:cNvSpPr/>
          <p:nvPr/>
        </p:nvSpPr>
        <p:spPr>
          <a:xfrm>
            <a:off x="6553727" y="2402915"/>
            <a:ext cx="1914620" cy="839921"/>
          </a:xfrm>
          <a:prstGeom prst="rect">
            <a:avLst/>
          </a:prstGeom>
          <a:ln w="38100">
            <a:solidFill>
              <a:srgbClr val="F27C3A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27C3A"/>
                </a:solidFill>
              </a:defRPr>
            </a:pPr>
            <a:endParaRPr/>
          </a:p>
        </p:txBody>
      </p:sp>
      <p:sp>
        <p:nvSpPr>
          <p:cNvPr id="51" name="Shape 356"/>
          <p:cNvSpPr/>
          <p:nvPr/>
        </p:nvSpPr>
        <p:spPr>
          <a:xfrm>
            <a:off x="450323" y="3622878"/>
            <a:ext cx="305727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defRPr sz="1700" b="1">
                <a:uFillTx/>
              </a:defRPr>
            </a:lvl1pPr>
          </a:lstStyle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8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Multiple Data Sources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8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Real-Time Processing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8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Store Everything</a:t>
            </a:r>
          </a:p>
        </p:txBody>
      </p:sp>
    </p:spTree>
    <p:extLst>
      <p:ext uri="{BB962C8B-B14F-4D97-AF65-F5344CB8AC3E}">
        <p14:creationId xmlns:p14="http://schemas.microsoft.com/office/powerpoint/2010/main" val="346032963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1092"/>
          <p:cNvSpPr txBox="1"/>
          <p:nvPr/>
        </p:nvSpPr>
        <p:spPr>
          <a:xfrm>
            <a:off x="0" y="1026897"/>
            <a:ext cx="9144000" cy="3594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3013180" y="2345233"/>
            <a:ext cx="162120" cy="156857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5671924" y="2344499"/>
            <a:ext cx="162120" cy="156857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Shape 865"/>
          <p:cNvSpPr/>
          <p:nvPr/>
        </p:nvSpPr>
        <p:spPr>
          <a:xfrm>
            <a:off x="754251" y="1232748"/>
            <a:ext cx="1032551" cy="251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</a:rPr>
              <a:t>Data Feeds</a:t>
            </a:r>
            <a:endParaRPr sz="1200" dirty="0">
              <a:solidFill>
                <a:srgbClr val="29756E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170379" y="1756986"/>
            <a:ext cx="1306845" cy="257625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Rounded Rectangle 56"/>
          <p:cNvSpPr/>
          <p:nvPr/>
        </p:nvSpPr>
        <p:spPr bwMode="auto">
          <a:xfrm>
            <a:off x="7423970" y="3936082"/>
            <a:ext cx="814712" cy="273378"/>
          </a:xfrm>
          <a:prstGeom prst="roundRect">
            <a:avLst>
              <a:gd name="adj" fmla="val 3846"/>
            </a:avLst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rgbClr val="4D4D4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Verdana" charset="0"/>
                <a:ea typeface="+mn-ea"/>
                <a:cs typeface="+mn-cs"/>
              </a:rPr>
              <a:t>HDFS</a:t>
            </a:r>
          </a:p>
        </p:txBody>
      </p:sp>
      <p:sp>
        <p:nvSpPr>
          <p:cNvPr id="58" name="Shape 1426"/>
          <p:cNvSpPr/>
          <p:nvPr/>
        </p:nvSpPr>
        <p:spPr>
          <a:xfrm>
            <a:off x="7278145" y="1860728"/>
            <a:ext cx="1047239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400" dirty="0" smtClean="0">
                <a:solidFill>
                  <a:srgbClr val="29756E"/>
                </a:solidFill>
              </a:rPr>
              <a:t>Data Lake</a:t>
            </a:r>
            <a:endParaRPr sz="1400" dirty="0">
              <a:solidFill>
                <a:srgbClr val="29756E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75310" y="2646983"/>
            <a:ext cx="1789295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Shape 1426"/>
          <p:cNvSpPr/>
          <p:nvPr/>
        </p:nvSpPr>
        <p:spPr>
          <a:xfrm>
            <a:off x="3670223" y="1879255"/>
            <a:ext cx="1615890" cy="413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400" dirty="0" smtClean="0">
                <a:solidFill>
                  <a:srgbClr val="29756E"/>
                </a:solidFill>
              </a:rPr>
              <a:t>Stream Processing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400" dirty="0" smtClean="0">
                <a:solidFill>
                  <a:srgbClr val="29756E"/>
                </a:solidFill>
              </a:rPr>
              <a:t>Expert Systems Machine Learning</a:t>
            </a:r>
            <a:endParaRPr sz="1400" dirty="0">
              <a:solidFill>
                <a:srgbClr val="29756E"/>
              </a:solidFill>
            </a:endParaRPr>
          </a:p>
        </p:txBody>
      </p:sp>
      <p:sp>
        <p:nvSpPr>
          <p:cNvPr id="11" name="Shape 865"/>
          <p:cNvSpPr/>
          <p:nvPr/>
        </p:nvSpPr>
        <p:spPr>
          <a:xfrm>
            <a:off x="7286802" y="1232748"/>
            <a:ext cx="1032551" cy="251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</a:rPr>
              <a:t>Historical Data</a:t>
            </a:r>
            <a:endParaRPr sz="1200" dirty="0">
              <a:solidFill>
                <a:srgbClr val="29756E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988282" y="3097634"/>
            <a:ext cx="1270831" cy="0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988282" y="2935883"/>
            <a:ext cx="1270831" cy="0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988282" y="3514625"/>
            <a:ext cx="1306857" cy="35130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988282" y="3364859"/>
            <a:ext cx="1270831" cy="302898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104656" y="2280276"/>
            <a:ext cx="1154457" cy="441654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104656" y="2109126"/>
            <a:ext cx="1190483" cy="450662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5603271" y="2265359"/>
            <a:ext cx="1360735" cy="441654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5603272" y="2094209"/>
            <a:ext cx="1360734" cy="450662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5671924" y="3497808"/>
            <a:ext cx="1292082" cy="35320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 flipV="1">
            <a:off x="5671924" y="3335665"/>
            <a:ext cx="1292082" cy="358250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5603273" y="2920966"/>
            <a:ext cx="1360733" cy="1801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5603272" y="3103031"/>
            <a:ext cx="1360734" cy="0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4581758" y="3517740"/>
            <a:ext cx="0" cy="285135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4338578" y="3517740"/>
            <a:ext cx="0" cy="285135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Shape 865"/>
          <p:cNvSpPr/>
          <p:nvPr/>
        </p:nvSpPr>
        <p:spPr>
          <a:xfrm>
            <a:off x="3620103" y="3862797"/>
            <a:ext cx="1698533" cy="251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800" dirty="0" smtClean="0">
                <a:solidFill>
                  <a:schemeClr val="accent3"/>
                </a:solidFill>
              </a:rPr>
              <a:t>Business Value</a:t>
            </a:r>
            <a:endParaRPr sz="1800" dirty="0">
              <a:solidFill>
                <a:schemeClr val="accent3"/>
              </a:solidFill>
            </a:endParaRPr>
          </a:p>
        </p:txBody>
      </p:sp>
      <p:pic>
        <p:nvPicPr>
          <p:cNvPr id="7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928" y="3059267"/>
            <a:ext cx="955085" cy="337706"/>
          </a:xfrm>
          <a:prstGeom prst="rect">
            <a:avLst/>
          </a:prstGeom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</p:pic>
      <p:pic>
        <p:nvPicPr>
          <p:cNvPr id="72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06949" y="2832341"/>
            <a:ext cx="366652" cy="289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202" y="2832171"/>
            <a:ext cx="479299" cy="308168"/>
          </a:xfrm>
          <a:prstGeom prst="rect">
            <a:avLst/>
          </a:prstGeom>
        </p:spPr>
      </p:pic>
      <p:sp>
        <p:nvSpPr>
          <p:cNvPr id="103" name="Shape 865"/>
          <p:cNvSpPr/>
          <p:nvPr/>
        </p:nvSpPr>
        <p:spPr>
          <a:xfrm>
            <a:off x="3433677" y="4159750"/>
            <a:ext cx="2059039" cy="251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800" dirty="0" smtClean="0">
                <a:solidFill>
                  <a:schemeClr val="accent3"/>
                </a:solidFill>
              </a:rPr>
              <a:t>Smart Decisions</a:t>
            </a:r>
            <a:endParaRPr sz="1800" dirty="0">
              <a:solidFill>
                <a:schemeClr val="accent3"/>
              </a:solidFill>
            </a:endParaRPr>
          </a:p>
        </p:txBody>
      </p:sp>
      <p:pic>
        <p:nvPicPr>
          <p:cNvPr id="105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3625" y="2238501"/>
            <a:ext cx="777316" cy="656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125" y="1675095"/>
            <a:ext cx="529538" cy="545936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728" y="3775230"/>
            <a:ext cx="443539" cy="443539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0941" y="2108939"/>
            <a:ext cx="413753" cy="413753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627" y="2975522"/>
            <a:ext cx="328517" cy="605274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0969" y="2742261"/>
            <a:ext cx="403725" cy="388181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4130" y="3184346"/>
            <a:ext cx="470564" cy="470564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20969" y="3812363"/>
            <a:ext cx="429817" cy="429817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4130" y="1603856"/>
            <a:ext cx="515252" cy="515252"/>
          </a:xfrm>
          <a:prstGeom prst="rect">
            <a:avLst/>
          </a:prstGeom>
        </p:spPr>
      </p:pic>
      <p:cxnSp>
        <p:nvCxnSpPr>
          <p:cNvPr id="114" name="Straight Arrow Connector 82"/>
          <p:cNvCxnSpPr>
            <a:stCxn id="119" idx="0"/>
            <a:endCxn id="121" idx="0"/>
          </p:cNvCxnSpPr>
          <p:nvPr/>
        </p:nvCxnSpPr>
        <p:spPr>
          <a:xfrm rot="5400000" flipH="1" flipV="1">
            <a:off x="4423245" y="1015494"/>
            <a:ext cx="734" cy="2658744"/>
          </a:xfrm>
          <a:prstGeom prst="curvedConnector3">
            <a:avLst>
              <a:gd name="adj1" fmla="val 161330926"/>
            </a:avLst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Picture 1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6907548" y="2874765"/>
            <a:ext cx="1371600" cy="266700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7350691" y="2865077"/>
            <a:ext cx="1371600" cy="266700"/>
          </a:xfrm>
          <a:prstGeom prst="rect">
            <a:avLst/>
          </a:prstGeom>
        </p:spPr>
      </p:pic>
      <p:pic>
        <p:nvPicPr>
          <p:cNvPr id="131" name="pasted-image.png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4234410" y="2698155"/>
            <a:ext cx="603186" cy="268359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hape 343"/>
          <p:cNvSpPr/>
          <p:nvPr/>
        </p:nvSpPr>
        <p:spPr>
          <a:xfrm>
            <a:off x="1477090" y="232650"/>
            <a:ext cx="7212036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700" b="1">
                <a:uFillTx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800" b="1" dirty="0">
                <a:solidFill>
                  <a:schemeClr val="accent1">
                    <a:lumMod val="75000"/>
                  </a:schemeClr>
                </a:solidFill>
              </a:rPr>
              <a:t>“50-80% of the time on Data Science projects is spent on </a:t>
            </a:r>
            <a:r>
              <a:rPr sz="1800" b="1" dirty="0" smtClean="0">
                <a:solidFill>
                  <a:schemeClr val="accent1">
                    <a:lumMod val="75000"/>
                  </a:schemeClr>
                </a:solidFill>
              </a:rPr>
              <a:t>data</a:t>
            </a:r>
            <a:r>
              <a:rPr lang="x-none" sz="1800" b="1" dirty="0" smtClean="0">
                <a:solidFill>
                  <a:schemeClr val="accent1">
                    <a:lumMod val="75000"/>
                  </a:schemeClr>
                </a:solidFill>
              </a:rPr>
              <a:t> wrangling</a:t>
            </a:r>
            <a:r>
              <a:rPr sz="1800" b="1" dirty="0" smtClean="0">
                <a:solidFill>
                  <a:schemeClr val="accent1">
                    <a:lumMod val="75000"/>
                  </a:schemeClr>
                </a:solidFill>
              </a:rPr>
              <a:t>”</a:t>
            </a:r>
            <a:endParaRPr sz="1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6" name="Shape 344"/>
          <p:cNvSpPr/>
          <p:nvPr/>
        </p:nvSpPr>
        <p:spPr>
          <a:xfrm>
            <a:off x="3058212" y="653614"/>
            <a:ext cx="1452678" cy="235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77500" lnSpcReduction="20000"/>
          </a:bodyPr>
          <a:lstStyle>
            <a:lvl1pPr algn="r">
              <a:defRPr sz="2000">
                <a:uFillTx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1200" dirty="0">
                <a:solidFill>
                  <a:srgbClr val="4D4D4D"/>
                </a:solidFill>
              </a:rPr>
              <a:t>New York </a:t>
            </a:r>
            <a:r>
              <a:rPr sz="1200" dirty="0" smtClean="0">
                <a:solidFill>
                  <a:srgbClr val="4D4D4D"/>
                </a:solidFill>
              </a:rPr>
              <a:t>Times</a:t>
            </a:r>
            <a:r>
              <a:rPr lang="x-none" sz="1200" dirty="0" smtClean="0">
                <a:solidFill>
                  <a:srgbClr val="4D4D4D"/>
                </a:solidFill>
              </a:rPr>
              <a:t> Research</a:t>
            </a:r>
            <a:endParaRPr sz="1200" dirty="0">
              <a:solidFill>
                <a:srgbClr val="4D4D4D"/>
              </a:solidFill>
            </a:endParaRPr>
          </a:p>
        </p:txBody>
      </p:sp>
      <p:sp>
        <p:nvSpPr>
          <p:cNvPr id="47" name="Shape 345"/>
          <p:cNvSpPr/>
          <p:nvPr/>
        </p:nvSpPr>
        <p:spPr>
          <a:xfrm>
            <a:off x="4338577" y="647360"/>
            <a:ext cx="3829617" cy="223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90000"/>
              </a:lnSpc>
              <a:defRPr sz="900">
                <a:solidFill>
                  <a:srgbClr val="535353"/>
                </a:solidFill>
                <a:uFillTx/>
                <a:hlinkClick r:id=""/>
              </a:defRPr>
            </a:lvl1pPr>
          </a:lstStyle>
          <a:p>
            <a:pPr lvl="0" algn="r">
              <a:defRPr sz="1800">
                <a:solidFill>
                  <a:srgbClr val="000000"/>
                </a:solidFill>
              </a:defRPr>
            </a:pPr>
            <a:r>
              <a:rPr sz="800" dirty="0" smtClean="0">
                <a:solidFill>
                  <a:srgbClr val="535353"/>
                </a:solidFill>
                <a:hlinkClick r:id="rId16"/>
              </a:rPr>
              <a:t>http</a:t>
            </a:r>
            <a:r>
              <a:rPr sz="800" dirty="0">
                <a:solidFill>
                  <a:srgbClr val="535353"/>
                </a:solidFill>
                <a:hlinkClick r:id="rId16"/>
              </a:rPr>
              <a:t>://www.nytimes.com/2014/08/18/technology/for-big-data-scientists-hurdle-to-insights-is-janitor-work.html</a:t>
            </a:r>
          </a:p>
        </p:txBody>
      </p:sp>
      <p:sp>
        <p:nvSpPr>
          <p:cNvPr id="54" name="Shape 891"/>
          <p:cNvSpPr txBox="1">
            <a:spLocks/>
          </p:cNvSpPr>
          <p:nvPr/>
        </p:nvSpPr>
        <p:spPr>
          <a:xfrm>
            <a:off x="540101" y="363285"/>
            <a:ext cx="7057237" cy="5527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defRPr sz="1800">
                <a:solidFill>
                  <a:srgbClr val="000000"/>
                </a:solidFill>
              </a:defRPr>
            </a:pPr>
            <a:r>
              <a:rPr lang="en-US" sz="2100" dirty="0" smtClean="0">
                <a:solidFill>
                  <a:srgbClr val="266D68"/>
                </a:solidFill>
              </a:rPr>
              <a:t>Still…</a:t>
            </a:r>
            <a:endParaRPr lang="en-US" sz="2100" dirty="0">
              <a:solidFill>
                <a:srgbClr val="266D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74266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891"/>
          <p:cNvSpPr txBox="1">
            <a:spLocks/>
          </p:cNvSpPr>
          <p:nvPr/>
        </p:nvSpPr>
        <p:spPr>
          <a:xfrm>
            <a:off x="679460" y="342298"/>
            <a:ext cx="7604734" cy="543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defRPr sz="1800">
                <a:solidFill>
                  <a:srgbClr val="000000"/>
                </a:solidFill>
              </a:defRPr>
            </a:pPr>
            <a:r>
              <a:rPr lang="en-US" sz="2100" dirty="0" smtClean="0">
                <a:solidFill>
                  <a:srgbClr val="266D68"/>
                </a:solidFill>
              </a:rPr>
              <a:t>Data Stream needs an Agile, Scalable and Fast solution</a:t>
            </a:r>
            <a:endParaRPr lang="en-US" sz="2100" dirty="0">
              <a:solidFill>
                <a:srgbClr val="266D68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77572" y="2222424"/>
            <a:ext cx="3459001" cy="7746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624557" y="3463796"/>
            <a:ext cx="1789295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70207" y="2313240"/>
            <a:ext cx="3459001" cy="77467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Shape 1426"/>
          <p:cNvSpPr/>
          <p:nvPr/>
        </p:nvSpPr>
        <p:spPr>
          <a:xfrm>
            <a:off x="3707497" y="2574344"/>
            <a:ext cx="515805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8" name="Shape 1426"/>
          <p:cNvSpPr/>
          <p:nvPr/>
        </p:nvSpPr>
        <p:spPr>
          <a:xfrm>
            <a:off x="4503967" y="2574344"/>
            <a:ext cx="786891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Transform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229884" y="2679274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hape 1426"/>
          <p:cNvSpPr/>
          <p:nvPr/>
        </p:nvSpPr>
        <p:spPr>
          <a:xfrm>
            <a:off x="5602626" y="2565822"/>
            <a:ext cx="454671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pic>
        <p:nvPicPr>
          <p:cNvPr id="1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5729" y="2386079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1204"/>
          <p:cNvSpPr/>
          <p:nvPr/>
        </p:nvSpPr>
        <p:spPr>
          <a:xfrm>
            <a:off x="2696434" y="2807010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 dirty="0">
                <a:solidFill>
                  <a:srgbClr val="29756E"/>
                </a:solidFill>
              </a:rPr>
              <a:t>SpringXD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308872" y="2688641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990469" y="2637523"/>
            <a:ext cx="545087" cy="0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557975" y="2335112"/>
            <a:ext cx="1921878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487038" y="3137543"/>
            <a:ext cx="0" cy="301855"/>
          </a:xfrm>
          <a:prstGeom prst="straightConnector1">
            <a:avLst/>
          </a:prstGeom>
          <a:ln w="28575" cmpd="sng">
            <a:solidFill>
              <a:schemeClr val="tx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498127" y="1241633"/>
            <a:ext cx="1846773" cy="564194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990469" y="2799303"/>
            <a:ext cx="545087" cy="0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310166" y="3137543"/>
            <a:ext cx="0" cy="301855"/>
          </a:xfrm>
          <a:prstGeom prst="straightConnector1">
            <a:avLst/>
          </a:prstGeom>
          <a:ln w="28575" cmpd="sng">
            <a:solidFill>
              <a:schemeClr val="tx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117242" y="3184522"/>
            <a:ext cx="431726" cy="279274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203060" y="3096815"/>
            <a:ext cx="421497" cy="254113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4421514" y="1823843"/>
            <a:ext cx="6814" cy="368926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277701" y="1902553"/>
            <a:ext cx="0" cy="301855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236573" y="2799303"/>
            <a:ext cx="313813" cy="0"/>
          </a:xfrm>
          <a:prstGeom prst="straightConnector1">
            <a:avLst/>
          </a:prstGeom>
          <a:ln w="28575" cmpd="sng">
            <a:solidFill>
              <a:schemeClr val="tx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236573" y="2655539"/>
            <a:ext cx="313813" cy="0"/>
          </a:xfrm>
          <a:prstGeom prst="straightConnector1">
            <a:avLst/>
          </a:prstGeom>
          <a:ln w="28575" cmpd="sng">
            <a:solidFill>
              <a:schemeClr val="tx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84" y="2702601"/>
            <a:ext cx="413753" cy="41375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817" y="2708445"/>
            <a:ext cx="403725" cy="38818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191" y="2173720"/>
            <a:ext cx="515252" cy="515252"/>
          </a:xfrm>
          <a:prstGeom prst="rect">
            <a:avLst/>
          </a:prstGeom>
        </p:spPr>
      </p:pic>
      <p:sp>
        <p:nvSpPr>
          <p:cNvPr id="31" name="Shape 895"/>
          <p:cNvSpPr/>
          <p:nvPr/>
        </p:nvSpPr>
        <p:spPr>
          <a:xfrm>
            <a:off x="6077095" y="3526470"/>
            <a:ext cx="512843" cy="153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10"/>
                </a:moveTo>
                <a:cubicBezTo>
                  <a:pt x="8741" y="-5399"/>
                  <a:pt x="15941" y="-5235"/>
                  <a:pt x="21600" y="16201"/>
                </a:cubicBezTo>
              </a:path>
            </a:pathLst>
          </a:custGeom>
          <a:ln w="25400">
            <a:solidFill>
              <a:schemeClr val="tx2"/>
            </a:solidFill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lvl="0"/>
            <a:endParaRPr/>
          </a:p>
        </p:txBody>
      </p:sp>
      <p:sp>
        <p:nvSpPr>
          <p:cNvPr id="32" name="Shape 896"/>
          <p:cNvSpPr/>
          <p:nvPr/>
        </p:nvSpPr>
        <p:spPr>
          <a:xfrm>
            <a:off x="6069813" y="3844989"/>
            <a:ext cx="534750" cy="1877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435" extrusionOk="0">
                <a:moveTo>
                  <a:pt x="21600" y="6920"/>
                </a:moveTo>
                <a:cubicBezTo>
                  <a:pt x="11745" y="21600"/>
                  <a:pt x="4545" y="19293"/>
                  <a:pt x="0" y="0"/>
                </a:cubicBezTo>
              </a:path>
            </a:pathLst>
          </a:custGeom>
          <a:ln w="25400">
            <a:solidFill>
              <a:schemeClr val="tx2"/>
            </a:solidFill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lvl="0"/>
            <a:endParaRPr/>
          </a:p>
        </p:txBody>
      </p:sp>
      <p:pic>
        <p:nvPicPr>
          <p:cNvPr id="33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055381" y="1336522"/>
            <a:ext cx="705470" cy="354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pasted-image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097353" y="3846425"/>
            <a:ext cx="955085" cy="328697"/>
          </a:xfrm>
          <a:prstGeom prst="rect">
            <a:avLst/>
          </a:prstGeom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</p:pic>
      <p:pic>
        <p:nvPicPr>
          <p:cNvPr id="35" name="pasted-image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896822" y="3565451"/>
            <a:ext cx="387372" cy="289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4648" y="3556272"/>
            <a:ext cx="528159" cy="339583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2732463" y="3439397"/>
            <a:ext cx="3292986" cy="732923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Rounded Rectangle 37"/>
          <p:cNvSpPr/>
          <p:nvPr/>
        </p:nvSpPr>
        <p:spPr bwMode="auto">
          <a:xfrm>
            <a:off x="5015173" y="3669475"/>
            <a:ext cx="814712" cy="273378"/>
          </a:xfrm>
          <a:prstGeom prst="roundRect">
            <a:avLst>
              <a:gd name="adj" fmla="val 3846"/>
            </a:avLst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rgbClr val="4D4D4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Verdana" charset="0"/>
                <a:ea typeface="+mn-ea"/>
                <a:cs typeface="+mn-cs"/>
              </a:rPr>
              <a:t>HDFS</a:t>
            </a:r>
          </a:p>
        </p:txBody>
      </p:sp>
      <p:sp>
        <p:nvSpPr>
          <p:cNvPr id="39" name="Shape 1426"/>
          <p:cNvSpPr/>
          <p:nvPr/>
        </p:nvSpPr>
        <p:spPr>
          <a:xfrm>
            <a:off x="2784519" y="3691153"/>
            <a:ext cx="1270862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400" dirty="0" smtClean="0">
                <a:solidFill>
                  <a:srgbClr val="29756E"/>
                </a:solidFill>
              </a:rPr>
              <a:t>Data Lake</a:t>
            </a:r>
            <a:endParaRPr sz="1400" dirty="0">
              <a:solidFill>
                <a:srgbClr val="29756E"/>
              </a:solidFill>
            </a:endParaRPr>
          </a:p>
        </p:txBody>
      </p:sp>
      <p:pic>
        <p:nvPicPr>
          <p:cNvPr id="40" name="pasted-image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331964" y="2422111"/>
            <a:ext cx="373909" cy="356530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hape 1426"/>
          <p:cNvSpPr/>
          <p:nvPr/>
        </p:nvSpPr>
        <p:spPr>
          <a:xfrm>
            <a:off x="7112767" y="2802628"/>
            <a:ext cx="798971" cy="203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 dirty="0">
                <a:solidFill>
                  <a:srgbClr val="29756E"/>
                </a:solidFill>
                <a:latin typeface="+mn-lt"/>
              </a:rPr>
              <a:t>GemFire</a:t>
            </a:r>
          </a:p>
        </p:txBody>
      </p:sp>
      <p:pic>
        <p:nvPicPr>
          <p:cNvPr id="42" name="pasted-image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086815" y="3502548"/>
            <a:ext cx="611390" cy="488328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hape 1350"/>
          <p:cNvSpPr/>
          <p:nvPr/>
        </p:nvSpPr>
        <p:spPr>
          <a:xfrm>
            <a:off x="4164672" y="3924860"/>
            <a:ext cx="497504" cy="19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1050" dirty="0">
                <a:solidFill>
                  <a:srgbClr val="29756E"/>
                </a:solidFill>
              </a:rPr>
              <a:t>HAWQ</a:t>
            </a:r>
          </a:p>
        </p:txBody>
      </p:sp>
    </p:spTree>
    <p:extLst>
      <p:ext uri="{BB962C8B-B14F-4D97-AF65-F5344CB8AC3E}">
        <p14:creationId xmlns:p14="http://schemas.microsoft.com/office/powerpoint/2010/main" val="1283634234"/>
      </p:ext>
    </p:extLst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/>
          <p:cNvSpPr/>
          <p:nvPr/>
        </p:nvSpPr>
        <p:spPr>
          <a:xfrm>
            <a:off x="2777572" y="2222424"/>
            <a:ext cx="3459001" cy="7746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732463" y="3439397"/>
            <a:ext cx="3292986" cy="732923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Rounded Rectangle 56"/>
          <p:cNvSpPr/>
          <p:nvPr/>
        </p:nvSpPr>
        <p:spPr bwMode="auto">
          <a:xfrm>
            <a:off x="5015173" y="3669475"/>
            <a:ext cx="814712" cy="273378"/>
          </a:xfrm>
          <a:prstGeom prst="roundRect">
            <a:avLst>
              <a:gd name="adj" fmla="val 3846"/>
            </a:avLst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rgbClr val="4D4D4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Verdana" charset="0"/>
                <a:ea typeface="+mn-ea"/>
                <a:cs typeface="+mn-cs"/>
              </a:rPr>
              <a:t>HDFS</a:t>
            </a:r>
          </a:p>
        </p:txBody>
      </p:sp>
      <p:sp>
        <p:nvSpPr>
          <p:cNvPr id="58" name="Shape 1426"/>
          <p:cNvSpPr/>
          <p:nvPr/>
        </p:nvSpPr>
        <p:spPr>
          <a:xfrm>
            <a:off x="2784519" y="3691153"/>
            <a:ext cx="1270862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400" dirty="0" smtClean="0">
                <a:solidFill>
                  <a:srgbClr val="29756E"/>
                </a:solidFill>
              </a:rPr>
              <a:t>Data Lake</a:t>
            </a:r>
            <a:endParaRPr sz="1400" dirty="0">
              <a:solidFill>
                <a:srgbClr val="29756E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624557" y="3463796"/>
            <a:ext cx="1789295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Shape 1426"/>
          <p:cNvSpPr/>
          <p:nvPr/>
        </p:nvSpPr>
        <p:spPr>
          <a:xfrm>
            <a:off x="6783171" y="3619435"/>
            <a:ext cx="1615890" cy="413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</a:rPr>
              <a:t>Expert System /  Machine Learning</a:t>
            </a:r>
            <a:endParaRPr sz="1200" dirty="0">
              <a:solidFill>
                <a:srgbClr val="29756E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670207" y="2313240"/>
            <a:ext cx="3459001" cy="77467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Shape 1426"/>
          <p:cNvSpPr/>
          <p:nvPr/>
        </p:nvSpPr>
        <p:spPr>
          <a:xfrm>
            <a:off x="3707497" y="2574344"/>
            <a:ext cx="515805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63" name="Shape 1426"/>
          <p:cNvSpPr/>
          <p:nvPr/>
        </p:nvSpPr>
        <p:spPr>
          <a:xfrm>
            <a:off x="4503967" y="2574344"/>
            <a:ext cx="786891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Transform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4229884" y="2679274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Shape 1426"/>
          <p:cNvSpPr/>
          <p:nvPr/>
        </p:nvSpPr>
        <p:spPr>
          <a:xfrm>
            <a:off x="5602626" y="2565822"/>
            <a:ext cx="454671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pic>
        <p:nvPicPr>
          <p:cNvPr id="67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5729" y="2386079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1204"/>
          <p:cNvSpPr/>
          <p:nvPr/>
        </p:nvSpPr>
        <p:spPr>
          <a:xfrm>
            <a:off x="2696434" y="2807010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 dirty="0">
                <a:solidFill>
                  <a:srgbClr val="29756E"/>
                </a:solidFill>
              </a:rPr>
              <a:t>SpringXD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5308872" y="2688641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1990469" y="2637523"/>
            <a:ext cx="545087" cy="0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6557975" y="2335112"/>
            <a:ext cx="1921878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" name="Straight Arrow Connector 93"/>
          <p:cNvCxnSpPr/>
          <p:nvPr/>
        </p:nvCxnSpPr>
        <p:spPr>
          <a:xfrm>
            <a:off x="4487038" y="3137543"/>
            <a:ext cx="0" cy="301855"/>
          </a:xfrm>
          <a:prstGeom prst="straightConnector1">
            <a:avLst/>
          </a:prstGeom>
          <a:ln w="28575" cmpd="sng">
            <a:solidFill>
              <a:schemeClr val="tx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3498127" y="1241633"/>
            <a:ext cx="1846773" cy="564194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Shape 1426"/>
          <p:cNvSpPr/>
          <p:nvPr/>
        </p:nvSpPr>
        <p:spPr>
          <a:xfrm>
            <a:off x="3822822" y="1316353"/>
            <a:ext cx="1149730" cy="413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chemeClr val="accent1">
                    <a:lumMod val="75000"/>
                  </a:schemeClr>
                </a:solidFill>
              </a:rPr>
              <a:t>Distributed Computing</a:t>
            </a:r>
            <a:endParaRPr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8" name="Shape 356"/>
          <p:cNvSpPr/>
          <p:nvPr/>
        </p:nvSpPr>
        <p:spPr>
          <a:xfrm>
            <a:off x="266175" y="3492333"/>
            <a:ext cx="2610844" cy="984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700" b="1">
                <a:uFillTx/>
              </a:defRPr>
            </a:lvl1pPr>
          </a:lstStyle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Extensible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Open-Source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Fault-Tolerant</a:t>
            </a:r>
          </a:p>
          <a:p>
            <a:pPr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Horizontally </a:t>
            </a: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Scalable</a:t>
            </a:r>
            <a:endParaRPr lang="x-none" sz="1600" i="1" dirty="0">
              <a:solidFill>
                <a:schemeClr val="accent1">
                  <a:lumMod val="75000"/>
                </a:schemeClr>
              </a:solidFill>
              <a:latin typeface="Avenir Next Demi Bold"/>
              <a:cs typeface="Avenir Next Demi Bold"/>
            </a:endParaRPr>
          </a:p>
        </p:txBody>
      </p:sp>
      <p:cxnSp>
        <p:nvCxnSpPr>
          <p:cNvPr id="130" name="Straight Arrow Connector 129"/>
          <p:cNvCxnSpPr/>
          <p:nvPr/>
        </p:nvCxnSpPr>
        <p:spPr>
          <a:xfrm>
            <a:off x="1990469" y="2799303"/>
            <a:ext cx="545087" cy="0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4310166" y="3137543"/>
            <a:ext cx="0" cy="301855"/>
          </a:xfrm>
          <a:prstGeom prst="straightConnector1">
            <a:avLst/>
          </a:prstGeom>
          <a:ln w="28575" cmpd="sng">
            <a:solidFill>
              <a:schemeClr val="tx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117242" y="3184522"/>
            <a:ext cx="431726" cy="279274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203060" y="3096815"/>
            <a:ext cx="421497" cy="254113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4421514" y="1823843"/>
            <a:ext cx="6814" cy="368926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4277701" y="1902553"/>
            <a:ext cx="0" cy="301855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6236573" y="2799303"/>
            <a:ext cx="313813" cy="0"/>
          </a:xfrm>
          <a:prstGeom prst="straightConnector1">
            <a:avLst/>
          </a:prstGeom>
          <a:ln w="28575" cmpd="sng">
            <a:solidFill>
              <a:schemeClr val="tx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236573" y="2655539"/>
            <a:ext cx="313813" cy="0"/>
          </a:xfrm>
          <a:prstGeom prst="straightConnector1">
            <a:avLst/>
          </a:prstGeom>
          <a:ln w="28575" cmpd="sng">
            <a:solidFill>
              <a:schemeClr val="tx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hape 891"/>
          <p:cNvSpPr txBox="1">
            <a:spLocks/>
          </p:cNvSpPr>
          <p:nvPr/>
        </p:nvSpPr>
        <p:spPr>
          <a:xfrm>
            <a:off x="1709443" y="219167"/>
            <a:ext cx="5896579" cy="829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defRPr sz="1800">
                <a:solidFill>
                  <a:srgbClr val="000000"/>
                </a:solidFill>
              </a:defRPr>
            </a:pPr>
            <a:r>
              <a:rPr lang="en-US" sz="2100" dirty="0" smtClean="0">
                <a:solidFill>
                  <a:srgbClr val="266D68"/>
                </a:solidFill>
              </a:rPr>
              <a:t>Spring XD </a:t>
            </a:r>
            <a:r>
              <a:rPr lang="en-US" sz="2100" dirty="0" smtClean="0">
                <a:solidFill>
                  <a:schemeClr val="accent3">
                    <a:lumMod val="75000"/>
                  </a:schemeClr>
                </a:solidFill>
              </a:rPr>
              <a:t>orchestrates </a:t>
            </a:r>
            <a:r>
              <a:rPr lang="en-US" sz="2100" dirty="0" smtClean="0">
                <a:solidFill>
                  <a:srgbClr val="266D68"/>
                </a:solidFill>
              </a:rPr>
              <a:t>and </a:t>
            </a:r>
            <a:r>
              <a:rPr lang="en-US" sz="2100" dirty="0" smtClean="0">
                <a:solidFill>
                  <a:schemeClr val="accent3">
                    <a:lumMod val="75000"/>
                  </a:schemeClr>
                </a:solidFill>
              </a:rPr>
              <a:t>automates </a:t>
            </a:r>
            <a:r>
              <a:rPr lang="en-US" sz="2100" dirty="0" smtClean="0">
                <a:solidFill>
                  <a:srgbClr val="266D68"/>
                </a:solidFill>
              </a:rPr>
              <a:t>all the steps on Data Stream Pipelining</a:t>
            </a:r>
            <a:endParaRPr lang="en-US" sz="2100" dirty="0">
              <a:solidFill>
                <a:srgbClr val="266D68"/>
              </a:solidFill>
            </a:endParaRPr>
          </a:p>
        </p:txBody>
      </p:sp>
      <p:sp>
        <p:nvSpPr>
          <p:cNvPr id="40" name="Shape 893"/>
          <p:cNvSpPr/>
          <p:nvPr/>
        </p:nvSpPr>
        <p:spPr>
          <a:xfrm>
            <a:off x="2602921" y="2173720"/>
            <a:ext cx="3701733" cy="963823"/>
          </a:xfrm>
          <a:prstGeom prst="rect">
            <a:avLst/>
          </a:prstGeom>
          <a:ln w="38100">
            <a:solidFill>
              <a:srgbClr val="F27C3A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27C3A"/>
                </a:solidFill>
              </a:defRPr>
            </a:pPr>
            <a:endParaRPr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84" y="2702601"/>
            <a:ext cx="413753" cy="41375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817" y="2708445"/>
            <a:ext cx="403725" cy="38818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191" y="2173720"/>
            <a:ext cx="515252" cy="515252"/>
          </a:xfrm>
          <a:prstGeom prst="rect">
            <a:avLst/>
          </a:prstGeom>
        </p:spPr>
      </p:pic>
      <p:sp>
        <p:nvSpPr>
          <p:cNvPr id="44" name="Shape 895"/>
          <p:cNvSpPr/>
          <p:nvPr/>
        </p:nvSpPr>
        <p:spPr>
          <a:xfrm>
            <a:off x="6077095" y="3526470"/>
            <a:ext cx="512843" cy="153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10"/>
                </a:moveTo>
                <a:cubicBezTo>
                  <a:pt x="8741" y="-5399"/>
                  <a:pt x="15941" y="-5235"/>
                  <a:pt x="21600" y="16201"/>
                </a:cubicBezTo>
              </a:path>
            </a:pathLst>
          </a:custGeom>
          <a:ln w="25400">
            <a:solidFill>
              <a:schemeClr val="tx2"/>
            </a:solidFill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lvl="0"/>
            <a:endParaRPr/>
          </a:p>
        </p:txBody>
      </p:sp>
      <p:sp>
        <p:nvSpPr>
          <p:cNvPr id="45" name="Shape 896"/>
          <p:cNvSpPr/>
          <p:nvPr/>
        </p:nvSpPr>
        <p:spPr>
          <a:xfrm>
            <a:off x="6069813" y="3844989"/>
            <a:ext cx="534750" cy="1877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435" extrusionOk="0">
                <a:moveTo>
                  <a:pt x="21600" y="6920"/>
                </a:moveTo>
                <a:cubicBezTo>
                  <a:pt x="11745" y="21600"/>
                  <a:pt x="4545" y="19293"/>
                  <a:pt x="0" y="0"/>
                </a:cubicBezTo>
              </a:path>
            </a:pathLst>
          </a:custGeom>
          <a:ln w="25400">
            <a:solidFill>
              <a:schemeClr val="tx2"/>
            </a:solidFill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lvl="0"/>
            <a:endParaRPr/>
          </a:p>
        </p:txBody>
      </p:sp>
      <p:sp>
        <p:nvSpPr>
          <p:cNvPr id="46" name="Shape 1426"/>
          <p:cNvSpPr/>
          <p:nvPr/>
        </p:nvSpPr>
        <p:spPr>
          <a:xfrm>
            <a:off x="6980714" y="2506654"/>
            <a:ext cx="1149730" cy="413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</a:rPr>
              <a:t>In-Memory </a:t>
            </a:r>
            <a:r>
              <a:rPr lang="x-none" sz="1200" dirty="0" smtClean="0">
                <a:solidFill>
                  <a:srgbClr val="29756E"/>
                </a:solidFill>
              </a:rPr>
              <a:t>Real-Time Data</a:t>
            </a:r>
            <a:endParaRPr sz="1200" dirty="0">
              <a:solidFill>
                <a:srgbClr val="2975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14751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1092"/>
          <p:cNvSpPr txBox="1"/>
          <p:nvPr/>
        </p:nvSpPr>
        <p:spPr>
          <a:xfrm>
            <a:off x="0" y="813993"/>
            <a:ext cx="9144000" cy="3807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728" name="Shape 728"/>
          <p:cNvSpPr>
            <a:spLocks noGrp="1"/>
          </p:cNvSpPr>
          <p:nvPr>
            <p:ph type="title"/>
          </p:nvPr>
        </p:nvSpPr>
        <p:spPr>
          <a:xfrm>
            <a:off x="366713" y="281553"/>
            <a:ext cx="8410576" cy="46037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500">
                <a:solidFill>
                  <a:srgbClr val="008881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2000" dirty="0" smtClean="0">
                <a:solidFill>
                  <a:schemeClr val="accent1">
                    <a:lumMod val="75000"/>
                  </a:schemeClr>
                </a:solidFill>
              </a:rPr>
              <a:t>Spring XD – State of the Art Data Pipeline automation</a:t>
            </a:r>
            <a:endParaRPr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3" name="Shape 1103"/>
          <p:cNvCxnSpPr/>
          <p:nvPr/>
        </p:nvCxnSpPr>
        <p:spPr>
          <a:xfrm>
            <a:off x="2982370" y="813993"/>
            <a:ext cx="0" cy="3807049"/>
          </a:xfrm>
          <a:prstGeom prst="straightConnector1">
            <a:avLst/>
          </a:prstGeom>
          <a:noFill/>
          <a:ln w="6350" cap="flat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Shape 1103"/>
          <p:cNvCxnSpPr/>
          <p:nvPr/>
        </p:nvCxnSpPr>
        <p:spPr>
          <a:xfrm>
            <a:off x="6124977" y="813993"/>
            <a:ext cx="0" cy="3807049"/>
          </a:xfrm>
          <a:prstGeom prst="straightConnector1">
            <a:avLst/>
          </a:prstGeom>
          <a:noFill/>
          <a:ln w="6350" cap="flat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hape 731"/>
          <p:cNvSpPr/>
          <p:nvPr/>
        </p:nvSpPr>
        <p:spPr>
          <a:xfrm>
            <a:off x="726032" y="1031828"/>
            <a:ext cx="148758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600" b="1" cap="all">
                <a:solidFill>
                  <a:srgbClr val="F27C3A"/>
                </a:solidFill>
                <a:uFillTx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1600" b="1" cap="all" dirty="0">
                <a:solidFill>
                  <a:srgbClr val="F27C3A"/>
                </a:solidFill>
              </a:rPr>
              <a:t>Ingest </a:t>
            </a:r>
            <a:r>
              <a:rPr lang="x-none" sz="1600" b="1" cap="all" dirty="0" smtClean="0">
                <a:solidFill>
                  <a:srgbClr val="F27C3A"/>
                </a:solidFill>
              </a:rPr>
              <a:t> / SINK</a:t>
            </a:r>
            <a:endParaRPr sz="1600" b="1" cap="all" dirty="0">
              <a:solidFill>
                <a:srgbClr val="F27C3A"/>
              </a:solidFill>
            </a:endParaRPr>
          </a:p>
        </p:txBody>
      </p:sp>
      <p:sp>
        <p:nvSpPr>
          <p:cNvPr id="12" name="Shape 732"/>
          <p:cNvSpPr/>
          <p:nvPr/>
        </p:nvSpPr>
        <p:spPr>
          <a:xfrm>
            <a:off x="4070311" y="1031828"/>
            <a:ext cx="100338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600" b="1" cap="all">
                <a:solidFill>
                  <a:srgbClr val="F27C3A"/>
                </a:solidFill>
                <a:uFillTx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x-none" sz="1600" b="1" cap="all" dirty="0" smtClean="0">
                <a:solidFill>
                  <a:srgbClr val="F27C3A"/>
                </a:solidFill>
              </a:rPr>
              <a:t>Process</a:t>
            </a:r>
            <a:endParaRPr sz="1600" b="1" cap="all" dirty="0">
              <a:solidFill>
                <a:srgbClr val="F27C3A"/>
              </a:solidFill>
            </a:endParaRPr>
          </a:p>
        </p:txBody>
      </p:sp>
      <p:sp>
        <p:nvSpPr>
          <p:cNvPr id="13" name="Shape 735"/>
          <p:cNvSpPr/>
          <p:nvPr/>
        </p:nvSpPr>
        <p:spPr>
          <a:xfrm>
            <a:off x="6991500" y="998242"/>
            <a:ext cx="1045032" cy="313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600" b="1" cap="all">
                <a:solidFill>
                  <a:srgbClr val="F27C3A"/>
                </a:solidFill>
                <a:uFillTx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1600" b="1" cap="all" dirty="0">
                <a:solidFill>
                  <a:srgbClr val="F27C3A"/>
                </a:solidFill>
              </a:rPr>
              <a:t>Analyze</a:t>
            </a:r>
          </a:p>
        </p:txBody>
      </p:sp>
      <p:pic>
        <p:nvPicPr>
          <p:cNvPr id="1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8514" y="1401160"/>
            <a:ext cx="762703" cy="773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35385" y="1278049"/>
            <a:ext cx="957262" cy="957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2367" y="1344295"/>
            <a:ext cx="830825" cy="830825"/>
          </a:xfrm>
          <a:prstGeom prst="rect">
            <a:avLst/>
          </a:prstGeom>
        </p:spPr>
      </p:pic>
      <p:sp>
        <p:nvSpPr>
          <p:cNvPr id="19" name="Shape 745"/>
          <p:cNvSpPr txBox="1">
            <a:spLocks/>
          </p:cNvSpPr>
          <p:nvPr/>
        </p:nvSpPr>
        <p:spPr>
          <a:xfrm>
            <a:off x="339692" y="2379595"/>
            <a:ext cx="2380314" cy="2238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228600" indent="-2286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8001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–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marL="12573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▪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marL="1946276" indent="-574676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—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2327563" indent="-498763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»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 marL="25603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marL="30175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marL="34747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marL="39319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No coding </a:t>
            </a:r>
            <a:r>
              <a:rPr lang="en-US" sz="1500" dirty="0" smtClean="0">
                <a:solidFill>
                  <a:schemeClr val="tx1"/>
                </a:solidFill>
                <a:uFillTx/>
              </a:rPr>
              <a:t>required</a:t>
            </a:r>
          </a:p>
          <a:p>
            <a:pPr marL="173736" indent="-173736"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 Dozens </a:t>
            </a:r>
            <a:r>
              <a:rPr lang="en-US" sz="1500" dirty="0" smtClean="0">
                <a:solidFill>
                  <a:schemeClr val="tx1"/>
                </a:solidFill>
                <a:uFillTx/>
              </a:rPr>
              <a:t>of built-in connectors</a:t>
            </a:r>
          </a:p>
          <a:p>
            <a:pPr marL="173736" indent="-173736"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 Seamless </a:t>
            </a:r>
            <a:r>
              <a:rPr lang="en-US" sz="1500" dirty="0" smtClean="0">
                <a:solidFill>
                  <a:schemeClr val="tx1"/>
                </a:solidFill>
                <a:uFillTx/>
              </a:rPr>
              <a:t>integration with Kafka, </a:t>
            </a:r>
            <a:r>
              <a:rPr lang="en-US" sz="1500" dirty="0" err="1" smtClean="0">
                <a:solidFill>
                  <a:schemeClr val="tx1"/>
                </a:solidFill>
                <a:uFillTx/>
              </a:rPr>
              <a:t>Sqoop</a:t>
            </a:r>
            <a:endParaRPr lang="en-US" sz="1500" dirty="0" smtClean="0">
              <a:solidFill>
                <a:schemeClr val="tx1"/>
              </a:solidFill>
              <a:uFillTx/>
            </a:endParaRPr>
          </a:p>
          <a:p>
            <a:pPr marL="173736" indent="-173736"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 Create </a:t>
            </a:r>
            <a:r>
              <a:rPr lang="en-US" sz="1500" dirty="0" smtClean="0">
                <a:solidFill>
                  <a:schemeClr val="tx1"/>
                </a:solidFill>
                <a:uFillTx/>
              </a:rPr>
              <a:t>new connectors easily </a:t>
            </a:r>
            <a:r>
              <a:rPr lang="en-US" sz="1500" dirty="0" smtClean="0">
                <a:solidFill>
                  <a:schemeClr val="tx1"/>
                </a:solidFill>
                <a:uFillTx/>
              </a:rPr>
              <a:t>using </a:t>
            </a:r>
            <a:r>
              <a:rPr lang="en-US" sz="1500" dirty="0" smtClean="0">
                <a:solidFill>
                  <a:schemeClr val="tx1"/>
                </a:solidFill>
                <a:uFillTx/>
              </a:rPr>
              <a:t>Spring</a:t>
            </a:r>
            <a:endParaRPr lang="en-US" sz="1500" dirty="0">
              <a:solidFill>
                <a:schemeClr val="tx1"/>
              </a:solidFill>
              <a:uFillTx/>
            </a:endParaRPr>
          </a:p>
        </p:txBody>
      </p:sp>
      <p:sp>
        <p:nvSpPr>
          <p:cNvPr id="20" name="Shape 745"/>
          <p:cNvSpPr txBox="1">
            <a:spLocks/>
          </p:cNvSpPr>
          <p:nvPr/>
        </p:nvSpPr>
        <p:spPr>
          <a:xfrm>
            <a:off x="3374220" y="2355150"/>
            <a:ext cx="2380314" cy="2238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228600" indent="-2286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8001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–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marL="12573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▪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marL="1946276" indent="-574676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—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2327563" indent="-498763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»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 marL="25603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marL="30175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marL="34747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marL="39319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Ca</a:t>
            </a:r>
            <a:r>
              <a:rPr lang="en-US" sz="1500" dirty="0" smtClean="0">
                <a:solidFill>
                  <a:schemeClr val="tx1"/>
                </a:solidFill>
                <a:uFillTx/>
              </a:rPr>
              <a:t>ll Spark, Reactor or </a:t>
            </a:r>
            <a:r>
              <a:rPr lang="en-US" sz="1500" dirty="0" err="1" smtClean="0">
                <a:solidFill>
                  <a:schemeClr val="tx1"/>
                </a:solidFill>
                <a:uFillTx/>
              </a:rPr>
              <a:t>RxJava</a:t>
            </a:r>
            <a:endParaRPr lang="en-US" sz="1500" dirty="0" smtClean="0">
              <a:solidFill>
                <a:schemeClr val="tx1"/>
              </a:solidFill>
              <a:uFillTx/>
            </a:endParaRPr>
          </a:p>
          <a:p>
            <a:pPr marL="173736" indent="-173736"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Built-in configurable filtering, splitting and transformation</a:t>
            </a:r>
            <a:endParaRPr lang="en-US" sz="1500" dirty="0" smtClean="0">
              <a:solidFill>
                <a:schemeClr val="tx1"/>
              </a:solidFill>
              <a:uFillTx/>
            </a:endParaRPr>
          </a:p>
          <a:p>
            <a:pPr marL="173736" indent="-173736"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Out-of-box configurable jobs for batch processing</a:t>
            </a:r>
            <a:endParaRPr lang="en-US" sz="1500" dirty="0">
              <a:solidFill>
                <a:schemeClr val="tx1"/>
              </a:solidFill>
              <a:uFillTx/>
            </a:endParaRPr>
          </a:p>
        </p:txBody>
      </p:sp>
      <p:sp>
        <p:nvSpPr>
          <p:cNvPr id="21" name="Shape 745"/>
          <p:cNvSpPr txBox="1">
            <a:spLocks/>
          </p:cNvSpPr>
          <p:nvPr/>
        </p:nvSpPr>
        <p:spPr>
          <a:xfrm>
            <a:off x="6462787" y="2379595"/>
            <a:ext cx="2380314" cy="2238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228600" indent="-2286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8001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–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marL="12573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▪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marL="1946276" indent="-574676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—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2327563" indent="-498763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»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 marL="25603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marL="30175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marL="34747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marL="39319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Import and invoke PMML jobs easily</a:t>
            </a:r>
          </a:p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Call Python, R, </a:t>
            </a:r>
            <a:r>
              <a:rPr lang="en-US" sz="1500" dirty="0" err="1" smtClean="0">
                <a:solidFill>
                  <a:schemeClr val="tx1"/>
                </a:solidFill>
                <a:uFillTx/>
              </a:rPr>
              <a:t>Madlib</a:t>
            </a:r>
            <a:r>
              <a:rPr lang="en-US" sz="1500" dirty="0" smtClean="0">
                <a:solidFill>
                  <a:schemeClr val="tx1"/>
                </a:solidFill>
                <a:uFillTx/>
              </a:rPr>
              <a:t> and other tools</a:t>
            </a:r>
          </a:p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Built-in configurable counters and gauges</a:t>
            </a:r>
          </a:p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endParaRPr lang="en-US" sz="1500" dirty="0">
              <a:solidFill>
                <a:schemeClr val="tx1"/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15049553"/>
      </p:ext>
    </p:extLst>
  </p:cSld>
  <p:clrMapOvr>
    <a:masterClrMapping/>
  </p:clrMapOvr>
  <p:transition xmlns:p14="http://schemas.microsoft.com/office/powerpoint/2010/main" spd="med">
    <p:dissolve/>
  </p:transition>
</p:sld>
</file>

<file path=ppt/theme/theme1.xml><?xml version="1.0" encoding="utf-8"?>
<a:theme xmlns:a="http://schemas.openxmlformats.org/drawingml/2006/main" name="Default">
  <a:themeElements>
    <a:clrScheme name="Default">
      <a:dk1>
        <a:srgbClr val="4D4D4D"/>
      </a:dk1>
      <a:lt1>
        <a:srgbClr val="FFFFFF"/>
      </a:lt1>
      <a:dk2>
        <a:srgbClr val="A7A7A7"/>
      </a:dk2>
      <a:lt2>
        <a:srgbClr val="535353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0000FF"/>
      </a:hlink>
      <a:folHlink>
        <a:srgbClr val="FF00FF"/>
      </a:folHlink>
    </a:clrScheme>
    <a:fontScheme name="Default">
      <a:majorFont>
        <a:latin typeface="Avenir Book"/>
        <a:ea typeface="Avenir Book"/>
        <a:cs typeface="Avenir Book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33928A"/>
          </a:solidFill>
          <a:prstDash val="solid"/>
          <a:round/>
        </a:ln>
        <a:effectLst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D4D4D"/>
            </a:solidFill>
            <a:effectLst/>
            <a:uFill>
              <a:solidFill>
                <a:srgbClr val="4D4D4D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33928A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D4D4D"/>
            </a:solidFill>
            <a:effectLst/>
            <a:uFill>
              <a:solidFill>
                <a:srgbClr val="4D4D4D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0000FF"/>
      </a:hlink>
      <a:folHlink>
        <a:srgbClr val="FF00FF"/>
      </a:folHlink>
    </a:clrScheme>
    <a:fontScheme name="Default">
      <a:majorFont>
        <a:latin typeface="Avenir Book"/>
        <a:ea typeface="Avenir Book"/>
        <a:cs typeface="Avenir Book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33928A"/>
          </a:solidFill>
          <a:prstDash val="solid"/>
          <a:round/>
        </a:ln>
        <a:effectLst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D4D4D"/>
            </a:solidFill>
            <a:effectLst/>
            <a:uFill>
              <a:solidFill>
                <a:srgbClr val="4D4D4D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33928A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D4D4D"/>
            </a:solidFill>
            <a:effectLst/>
            <a:uFill>
              <a:solidFill>
                <a:srgbClr val="4D4D4D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7276</TotalTime>
  <Words>983</Words>
  <Application>Microsoft Macintosh PowerPoint</Application>
  <PresentationFormat>On-screen Show (16:9)</PresentationFormat>
  <Paragraphs>274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Spring XD – State of the Art Data Pipeline automation</vt:lpstr>
      <vt:lpstr>PowerPoint Presentation</vt:lpstr>
      <vt:lpstr>GemFire – In-memory Real Time Data  </vt:lpstr>
      <vt:lpstr>PowerPoint Presentation</vt:lpstr>
      <vt:lpstr>HAWQ – Advanced SQL analytics in Hadoop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 Aviation – Big Data &amp; IoT</vt:lpstr>
      <vt:lpstr>GE Aviation – Big Data &amp; IoT</vt:lpstr>
      <vt:lpstr>GE Energy – Fast Data &amp; IoT</vt:lpstr>
      <vt:lpstr>GE Energy – Fast Data &amp; IoT</vt:lpstr>
      <vt:lpstr>GE Transportation – Big &amp; Fast Data</vt:lpstr>
      <vt:lpstr>PowerPoint Presentation</vt:lpstr>
      <vt:lpstr>Monsanto – Agriculture &amp; IoT </vt:lpstr>
      <vt:lpstr>PowerPoint Presentation</vt:lpstr>
      <vt:lpstr>PowerPoint Presentation</vt:lpstr>
      <vt:lpstr>The Connected Car Architecture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Frederico Melo</cp:lastModifiedBy>
  <cp:revision>122</cp:revision>
  <dcterms:modified xsi:type="dcterms:W3CDTF">2015-03-16T03:25:51Z</dcterms:modified>
</cp:coreProperties>
</file>